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57" r:id="rId3"/>
    <p:sldId id="261" r:id="rId4"/>
    <p:sldId id="260" r:id="rId5"/>
    <p:sldId id="259" r:id="rId6"/>
    <p:sldId id="258" r:id="rId7"/>
    <p:sldId id="262" r:id="rId8"/>
    <p:sldId id="271" r:id="rId9"/>
    <p:sldId id="270" r:id="rId10"/>
    <p:sldId id="269" r:id="rId11"/>
    <p:sldId id="268" r:id="rId12"/>
    <p:sldId id="267" r:id="rId13"/>
    <p:sldId id="266" r:id="rId14"/>
    <p:sldId id="265" r:id="rId15"/>
    <p:sldId id="264" r:id="rId16"/>
    <p:sldId id="276" r:id="rId17"/>
    <p:sldId id="263" r:id="rId18"/>
    <p:sldId id="275" r:id="rId19"/>
    <p:sldId id="274" r:id="rId20"/>
    <p:sldId id="280" r:id="rId21"/>
    <p:sldId id="279" r:id="rId22"/>
    <p:sldId id="283" r:id="rId23"/>
    <p:sldId id="277" r:id="rId24"/>
    <p:sldId id="282" r:id="rId25"/>
    <p:sldId id="281" r:id="rId26"/>
    <p:sldId id="278" r:id="rId27"/>
    <p:sldId id="273" r:id="rId28"/>
    <p:sldId id="272" r:id="rId29"/>
    <p:sldId id="285" r:id="rId30"/>
    <p:sldId id="284"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7" d="100"/>
          <a:sy n="87" d="100"/>
        </p:scale>
        <p:origin x="924"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5F858-BAAA-4F3D-B012-1CAD43230EA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483DAA7-1FE8-42C5-B7AD-A6EC698B2E0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BEE4DF1-A603-4A76-A87A-83C60485020F}"/>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5" name="Footer Placeholder 4">
            <a:extLst>
              <a:ext uri="{FF2B5EF4-FFF2-40B4-BE49-F238E27FC236}">
                <a16:creationId xmlns:a16="http://schemas.microsoft.com/office/drawing/2014/main" id="{251F89CD-A03A-422B-BE1B-367F7D2BE56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F75BCF9-93CF-423B-AC88-5789E53AFCBB}"/>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23960117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3CB3B6-8E68-41F7-86CE-0751E7EC39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F5769C3-2AB8-4D12-A2D8-A99B1A369B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4DAD73-0621-4FB1-AACC-FD1A61942B70}"/>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5" name="Footer Placeholder 4">
            <a:extLst>
              <a:ext uri="{FF2B5EF4-FFF2-40B4-BE49-F238E27FC236}">
                <a16:creationId xmlns:a16="http://schemas.microsoft.com/office/drawing/2014/main" id="{83937F57-0775-4299-88D1-B777C407B3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8C04F9-AD97-4E9C-82F6-CC14AEA52897}"/>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4115157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4659CE-525F-4661-9290-81D4AE47A11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22AAEE5-C6EF-41CE-A63F-74E6EC80742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14D64-9836-4F0F-9F4D-828254ECCC40}"/>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5" name="Footer Placeholder 4">
            <a:extLst>
              <a:ext uri="{FF2B5EF4-FFF2-40B4-BE49-F238E27FC236}">
                <a16:creationId xmlns:a16="http://schemas.microsoft.com/office/drawing/2014/main" id="{DB15A554-9BD8-431B-B8DF-25C1CDABE4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3AB076B-A936-4936-AD13-5AA9CD479B63}"/>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1973096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0909BC-AEEC-4990-8BB6-DB56622491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C2DD752-1C5C-4684-83EC-EC59FAE7F9A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60BDBE3-39A2-427A-AA92-DB5D7399C3C3}"/>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5" name="Footer Placeholder 4">
            <a:extLst>
              <a:ext uri="{FF2B5EF4-FFF2-40B4-BE49-F238E27FC236}">
                <a16:creationId xmlns:a16="http://schemas.microsoft.com/office/drawing/2014/main" id="{ED5DBD01-8310-4E08-8E35-A96855789BF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398F11E-E100-4EF8-8AF4-6525C868FE74}"/>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12801511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73FF8-0D63-4544-8351-E03F4BFC36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4AA05A-FDA1-4A78-B853-4F48A24AB30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639D87-4AA0-42F4-8542-7B98BFFB431A}"/>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5" name="Footer Placeholder 4">
            <a:extLst>
              <a:ext uri="{FF2B5EF4-FFF2-40B4-BE49-F238E27FC236}">
                <a16:creationId xmlns:a16="http://schemas.microsoft.com/office/drawing/2014/main" id="{C39F8FF5-176E-434C-BB87-FE50DBCA67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1CB09-2BE4-43DB-975C-59968C57C6D6}"/>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32091020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99A80-800C-4B0A-9DF6-652511A0A1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2E808E1-306B-4D53-87FA-DA2A4EA8EDD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4C4278-933A-4CDB-8868-70A0F52DF96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207987C-079B-4F67-8219-CFB7C29F2293}"/>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6" name="Footer Placeholder 5">
            <a:extLst>
              <a:ext uri="{FF2B5EF4-FFF2-40B4-BE49-F238E27FC236}">
                <a16:creationId xmlns:a16="http://schemas.microsoft.com/office/drawing/2014/main" id="{919C80A5-63DE-4A28-AA30-52DFF596BF2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05CCBB7-CCC1-448A-8C16-CD6ACE9B335A}"/>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11725337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CF17C-5D65-4E90-A753-A572D4EBC99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CEC2E6-F043-4161-AF4F-03AFA141FC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792224B-5FBF-4E21-B341-DA9F8D07765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0788A94-E2A7-49F7-9DAB-6D86C36AA77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5EF9785-459C-4C84-BA44-96850DD0806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D2C4263-C309-47EB-86AA-2BED933E23F1}"/>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8" name="Footer Placeholder 7">
            <a:extLst>
              <a:ext uri="{FF2B5EF4-FFF2-40B4-BE49-F238E27FC236}">
                <a16:creationId xmlns:a16="http://schemas.microsoft.com/office/drawing/2014/main" id="{3A7C1259-FAF9-42F3-91FE-41C3127A259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BD56D6-E1BC-4F9F-812C-983B3411E569}"/>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25864932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F1F650-6F34-483E-ADDA-54CDFA44441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F43F967-6CE6-429E-80FD-99149608BB29}"/>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4" name="Footer Placeholder 3">
            <a:extLst>
              <a:ext uri="{FF2B5EF4-FFF2-40B4-BE49-F238E27FC236}">
                <a16:creationId xmlns:a16="http://schemas.microsoft.com/office/drawing/2014/main" id="{1CE6D853-13D6-42DD-9064-0FE868E7713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A555D29-1121-42BC-9073-265E0CEE19AD}"/>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19912161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58B71-443A-4A99-8B9C-598559ECDCF6}"/>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3" name="Footer Placeholder 2">
            <a:extLst>
              <a:ext uri="{FF2B5EF4-FFF2-40B4-BE49-F238E27FC236}">
                <a16:creationId xmlns:a16="http://schemas.microsoft.com/office/drawing/2014/main" id="{695C3B86-904E-4292-ACCA-D6DB62398B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AE13386-B2AA-400B-9C92-7FFF4CB6305E}"/>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942364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E8D6FE-8A13-49AB-BC90-C6A61B0886A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6C85BE5-4FCC-4BA8-A1AA-7843E3DAF2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A7A5156-373A-49D3-8453-FD34B14EBA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830E37-793F-40F6-86C5-D1959E359F94}"/>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6" name="Footer Placeholder 5">
            <a:extLst>
              <a:ext uri="{FF2B5EF4-FFF2-40B4-BE49-F238E27FC236}">
                <a16:creationId xmlns:a16="http://schemas.microsoft.com/office/drawing/2014/main" id="{3585ABF4-D61B-46CA-9417-E0599DBCBE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4794A6-5F03-4939-8244-0D0CA64ABFB4}"/>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38726129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49A97-3979-4B0E-85CD-9051CB9E7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AE90562-A017-43A0-B40A-25C2151C18A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E9C17BE-0B6B-4E03-8A86-9257F99875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F126B9-73BF-4201-AAE5-390EC906D599}"/>
              </a:ext>
            </a:extLst>
          </p:cNvPr>
          <p:cNvSpPr>
            <a:spLocks noGrp="1"/>
          </p:cNvSpPr>
          <p:nvPr>
            <p:ph type="dt" sz="half" idx="10"/>
          </p:nvPr>
        </p:nvSpPr>
        <p:spPr/>
        <p:txBody>
          <a:bodyPr/>
          <a:lstStyle/>
          <a:p>
            <a:fld id="{0782D7F8-6CEC-4AA4-9057-2DB4759612E2}" type="datetimeFigureOut">
              <a:rPr lang="en-US" smtClean="0"/>
              <a:t>9/1/2024</a:t>
            </a:fld>
            <a:endParaRPr lang="en-US"/>
          </a:p>
        </p:txBody>
      </p:sp>
      <p:sp>
        <p:nvSpPr>
          <p:cNvPr id="6" name="Footer Placeholder 5">
            <a:extLst>
              <a:ext uri="{FF2B5EF4-FFF2-40B4-BE49-F238E27FC236}">
                <a16:creationId xmlns:a16="http://schemas.microsoft.com/office/drawing/2014/main" id="{4E4D4C12-ADC8-4B86-A646-BE658CC0C81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74742D2-D183-4A10-9C4C-9F4BFDEA8438}"/>
              </a:ext>
            </a:extLst>
          </p:cNvPr>
          <p:cNvSpPr>
            <a:spLocks noGrp="1"/>
          </p:cNvSpPr>
          <p:nvPr>
            <p:ph type="sldNum" sz="quarter" idx="12"/>
          </p:nvPr>
        </p:nvSpPr>
        <p:spPr/>
        <p:txBody>
          <a:bodyPr/>
          <a:lstStyle/>
          <a:p>
            <a:fld id="{821D6F8C-3190-4B45-BADD-CE354998FE3E}" type="slidenum">
              <a:rPr lang="en-US" smtClean="0"/>
              <a:t>‹#›</a:t>
            </a:fld>
            <a:endParaRPr lang="en-US"/>
          </a:p>
        </p:txBody>
      </p:sp>
    </p:spTree>
    <p:extLst>
      <p:ext uri="{BB962C8B-B14F-4D97-AF65-F5344CB8AC3E}">
        <p14:creationId xmlns:p14="http://schemas.microsoft.com/office/powerpoint/2010/main" val="9300716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76EBB1-09C3-4652-BCC6-B40DB789F0B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504A5BE-DBE8-453C-85AA-55BF09087FB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B49A94-CE27-404B-9E7D-765BD1DE92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2D7F8-6CEC-4AA4-9057-2DB4759612E2}" type="datetimeFigureOut">
              <a:rPr lang="en-US" smtClean="0"/>
              <a:t>9/1/2024</a:t>
            </a:fld>
            <a:endParaRPr lang="en-US"/>
          </a:p>
        </p:txBody>
      </p:sp>
      <p:sp>
        <p:nvSpPr>
          <p:cNvPr id="5" name="Footer Placeholder 4">
            <a:extLst>
              <a:ext uri="{FF2B5EF4-FFF2-40B4-BE49-F238E27FC236}">
                <a16:creationId xmlns:a16="http://schemas.microsoft.com/office/drawing/2014/main" id="{8F6B76AF-2E06-4C97-B100-7522C05399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60853C4-6FC6-4554-8376-A29E25118A7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1D6F8C-3190-4B45-BADD-CE354998FE3E}" type="slidenum">
              <a:rPr lang="en-US" smtClean="0"/>
              <a:t>‹#›</a:t>
            </a:fld>
            <a:endParaRPr lang="en-US"/>
          </a:p>
        </p:txBody>
      </p:sp>
    </p:spTree>
    <p:extLst>
      <p:ext uri="{BB962C8B-B14F-4D97-AF65-F5344CB8AC3E}">
        <p14:creationId xmlns:p14="http://schemas.microsoft.com/office/powerpoint/2010/main" val="9519651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0" y="0"/>
            <a:ext cx="12191998" cy="6858000"/>
          </a:xfrm>
          <a:prstGeom prst="rect">
            <a:avLst/>
          </a:prstGeom>
        </p:spPr>
      </p:pic>
      <p:sp>
        <p:nvSpPr>
          <p:cNvPr id="2" name="Rectangle 1">
            <a:extLst>
              <a:ext uri="{FF2B5EF4-FFF2-40B4-BE49-F238E27FC236}">
                <a16:creationId xmlns:a16="http://schemas.microsoft.com/office/drawing/2014/main" id="{5E0A5739-B5B5-4122-88BE-788571ABED39}"/>
              </a:ext>
            </a:extLst>
          </p:cNvPr>
          <p:cNvSpPr/>
          <p:nvPr/>
        </p:nvSpPr>
        <p:spPr>
          <a:xfrm>
            <a:off x="1565065" y="1540871"/>
            <a:ext cx="5486788" cy="1107996"/>
          </a:xfrm>
          <a:prstGeom prst="rect">
            <a:avLst/>
          </a:prstGeom>
          <a:noFill/>
        </p:spPr>
        <p:txBody>
          <a:bodyPr wrap="squar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6600" b="1" cap="none" spc="0" dirty="0">
                <a:ln/>
                <a:solidFill>
                  <a:srgbClr val="FF0000"/>
                </a:solidFill>
                <a:effectLst>
                  <a:glow rad="63500">
                    <a:schemeClr val="accent1">
                      <a:satMod val="175000"/>
                      <a:alpha val="40000"/>
                    </a:schemeClr>
                  </a:glow>
                </a:effectLst>
              </a:rPr>
              <a:t>Viral Hepatitis </a:t>
            </a:r>
          </a:p>
        </p:txBody>
      </p:sp>
      <p:sp>
        <p:nvSpPr>
          <p:cNvPr id="5" name="Rectangle 4">
            <a:extLst>
              <a:ext uri="{FF2B5EF4-FFF2-40B4-BE49-F238E27FC236}">
                <a16:creationId xmlns:a16="http://schemas.microsoft.com/office/drawing/2014/main" id="{E8610209-27BA-44B9-AE93-4753279E7B99}"/>
              </a:ext>
            </a:extLst>
          </p:cNvPr>
          <p:cNvSpPr/>
          <p:nvPr/>
        </p:nvSpPr>
        <p:spPr>
          <a:xfrm>
            <a:off x="5985064" y="4540103"/>
            <a:ext cx="3513718" cy="830997"/>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2400" b="1" cap="none" spc="0" dirty="0">
                <a:ln/>
                <a:solidFill>
                  <a:srgbClr val="00B0F0"/>
                </a:solidFill>
                <a:effectLst>
                  <a:glow rad="228600">
                    <a:schemeClr val="accent3">
                      <a:satMod val="175000"/>
                      <a:alpha val="40000"/>
                    </a:schemeClr>
                  </a:glow>
                </a:effectLst>
              </a:rPr>
              <a:t>Dr. Mohammed Adel</a:t>
            </a:r>
          </a:p>
          <a:p>
            <a:pPr algn="ctr"/>
            <a:r>
              <a:rPr lang="en-US" sz="2400" b="1" dirty="0">
                <a:ln/>
                <a:solidFill>
                  <a:srgbClr val="00B0F0"/>
                </a:solidFill>
                <a:effectLst>
                  <a:glow rad="228600">
                    <a:schemeClr val="accent3">
                      <a:satMod val="175000"/>
                      <a:alpha val="40000"/>
                    </a:schemeClr>
                  </a:glow>
                </a:effectLst>
              </a:rPr>
              <a:t>Al-</a:t>
            </a:r>
            <a:r>
              <a:rPr lang="en-US" sz="2400" b="1" dirty="0" err="1">
                <a:ln/>
                <a:solidFill>
                  <a:srgbClr val="00B0F0"/>
                </a:solidFill>
                <a:effectLst>
                  <a:glow rad="228600">
                    <a:schemeClr val="accent3">
                      <a:satMod val="175000"/>
                      <a:alpha val="40000"/>
                    </a:schemeClr>
                  </a:glow>
                </a:effectLst>
              </a:rPr>
              <a:t>Zahraa</a:t>
            </a:r>
            <a:r>
              <a:rPr lang="en-US" sz="2400" b="1" dirty="0">
                <a:ln/>
                <a:solidFill>
                  <a:srgbClr val="00B0F0"/>
                </a:solidFill>
                <a:effectLst>
                  <a:glow rad="228600">
                    <a:schemeClr val="accent3">
                      <a:satMod val="175000"/>
                      <a:alpha val="40000"/>
                    </a:schemeClr>
                  </a:glow>
                </a:effectLst>
              </a:rPr>
              <a:t> medical college </a:t>
            </a:r>
            <a:endParaRPr lang="en-US" sz="2400" b="1" cap="none" spc="0" dirty="0">
              <a:ln/>
              <a:solidFill>
                <a:srgbClr val="00B0F0"/>
              </a:solidFill>
              <a:effectLst>
                <a:glow rad="228600">
                  <a:schemeClr val="accent3">
                    <a:satMod val="175000"/>
                    <a:alpha val="40000"/>
                  </a:schemeClr>
                </a:glow>
              </a:effectLst>
            </a:endParaRPr>
          </a:p>
        </p:txBody>
      </p:sp>
    </p:spTree>
    <p:extLst>
      <p:ext uri="{BB962C8B-B14F-4D97-AF65-F5344CB8AC3E}">
        <p14:creationId xmlns:p14="http://schemas.microsoft.com/office/powerpoint/2010/main" val="15539228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5BD292BF-A33A-4A52-831B-D2F48F07B672}"/>
              </a:ext>
            </a:extLst>
          </p:cNvPr>
          <p:cNvSpPr txBox="1"/>
          <p:nvPr/>
        </p:nvSpPr>
        <p:spPr>
          <a:xfrm>
            <a:off x="292608" y="380390"/>
            <a:ext cx="11565331" cy="5940088"/>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cs typeface="Times New Roman" panose="02020603050405020304" pitchFamily="18" charset="0"/>
              </a:rPr>
              <a:t>Investigations</a:t>
            </a:r>
          </a:p>
          <a:p>
            <a:pPr algn="l"/>
            <a:endParaRPr lang="en-US" sz="2200" b="0" i="0" u="none" strike="noStrike" baseline="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Assessment of hepatitis B infection relies on looking at a combination of viral markers (surface antigen, e-antigen and viral load) and liver markers (ALT and fibrosis markers) to determine the stage of disease.</a:t>
            </a:r>
          </a:p>
          <a:p>
            <a:pPr algn="l"/>
            <a:endParaRPr lang="en-US" sz="2200" dirty="0">
              <a:latin typeface="Times New Roman" panose="02020603050405020304" pitchFamily="18" charset="0"/>
              <a:cs typeface="Times New Roman" panose="02020603050405020304" pitchFamily="18" charset="0"/>
            </a:endParaRPr>
          </a:p>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Hepatitis B surface antigen </a:t>
            </a:r>
          </a:p>
          <a:p>
            <a:pPr algn="l"/>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Hepatitis B surface antigen (HBsAg) is the main indicator of active infection, and a negative test for HBsAg makes HBV infection very unlikely.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exception is in acute liver failure from hepatitis B, where the liver damage is mediated by viral clearance and so HBsAg may be negative at presentation, with evidence of recent infection provided by the presence of hepatitis B core (anti-HBc) IgM.</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 resolving acute HBV infection, antibody to HBsAg (anti-HBs) usually appears after about 3–6 months and persists for many years or perhaps permanently.</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246790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CE6A05A1-2350-46A5-8CCC-36520790F6E9}"/>
              </a:ext>
            </a:extLst>
          </p:cNvPr>
          <p:cNvSpPr txBox="1"/>
          <p:nvPr/>
        </p:nvSpPr>
        <p:spPr>
          <a:xfrm>
            <a:off x="321868" y="455182"/>
            <a:ext cx="11550701" cy="5570756"/>
          </a:xfrm>
          <a:prstGeom prst="rect">
            <a:avLst/>
          </a:prstGeom>
          <a:noFill/>
        </p:spPr>
        <p:txBody>
          <a:bodyPr wrap="square">
            <a:spAutoFit/>
          </a:bodyPr>
          <a:lstStyle/>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Hepatitis B core antigen </a:t>
            </a:r>
          </a:p>
          <a:p>
            <a:pPr algn="l"/>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Hepatitis B core antigen (</a:t>
            </a:r>
            <a:r>
              <a:rPr lang="en-US" sz="2200" b="0" i="0" u="none" strike="noStrike" baseline="0" dirty="0" err="1">
                <a:latin typeface="Times New Roman" panose="02020603050405020304" pitchFamily="18" charset="0"/>
                <a:cs typeface="Times New Roman" panose="02020603050405020304" pitchFamily="18" charset="0"/>
              </a:rPr>
              <a:t>HBcAg</a:t>
            </a:r>
            <a:r>
              <a:rPr lang="en-US" sz="2200" b="0" i="0" u="none" strike="noStrike" baseline="0" dirty="0">
                <a:latin typeface="Times New Roman" panose="02020603050405020304" pitchFamily="18" charset="0"/>
                <a:cs typeface="Times New Roman" panose="02020603050405020304" pitchFamily="18" charset="0"/>
              </a:rPr>
              <a:t>) is not found in the blood, but antibody to it (anti-HBc) appears early in the illness and rapidly reaches a high titer, which subsides gradually but then persists.</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Anti-HBc is initially of IgM type, with IgG antibody appearing later.</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algn="l"/>
            <a:endParaRPr lang="en-US" sz="2200" dirty="0">
              <a:latin typeface="Times New Roman" panose="02020603050405020304" pitchFamily="18" charset="0"/>
              <a:cs typeface="Times New Roman" panose="02020603050405020304" pitchFamily="18" charset="0"/>
            </a:endParaRPr>
          </a:p>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Hepatitis B e antigen</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Hepatitis B e antigen (</a:t>
            </a:r>
            <a:r>
              <a:rPr lang="en-US" sz="2200" b="0" i="0" u="none" strike="noStrike" baseline="0" dirty="0" err="1">
                <a:latin typeface="Times New Roman" panose="02020603050405020304" pitchFamily="18" charset="0"/>
                <a:cs typeface="Times New Roman" panose="02020603050405020304" pitchFamily="18" charset="0"/>
              </a:rPr>
              <a:t>HBeAg</a:t>
            </a:r>
            <a:r>
              <a:rPr lang="en-US" sz="2200" b="0" i="0" u="none" strike="noStrike" baseline="0" dirty="0">
                <a:latin typeface="Times New Roman" panose="02020603050405020304" pitchFamily="18" charset="0"/>
                <a:cs typeface="Times New Roman" panose="02020603050405020304" pitchFamily="18" charset="0"/>
              </a:rPr>
              <a:t>) is part of the core antigen that is detectable in the blood and can be used as an indicator of viral replication.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Seroconversion to e antigen (i.e. loss of </a:t>
            </a:r>
            <a:r>
              <a:rPr lang="en-US" sz="2200" b="0" i="0" u="none" strike="noStrike" baseline="0" dirty="0" err="1">
                <a:latin typeface="Times New Roman" panose="02020603050405020304" pitchFamily="18" charset="0"/>
                <a:cs typeface="Times New Roman" panose="02020603050405020304" pitchFamily="18" charset="0"/>
              </a:rPr>
              <a:t>HBeAg</a:t>
            </a:r>
            <a:r>
              <a:rPr lang="en-US" sz="2200" b="0" i="0" u="none" strike="noStrike" baseline="0" dirty="0">
                <a:latin typeface="Times New Roman" panose="02020603050405020304" pitchFamily="18" charset="0"/>
                <a:cs typeface="Times New Roman" panose="02020603050405020304" pitchFamily="18" charset="0"/>
              </a:rPr>
              <a:t> and development of anti-</a:t>
            </a:r>
            <a:r>
              <a:rPr lang="en-US" sz="2200" b="0" i="0" u="none" strike="noStrike" baseline="0" dirty="0" err="1">
                <a:latin typeface="Times New Roman" panose="02020603050405020304" pitchFamily="18" charset="0"/>
                <a:cs typeface="Times New Roman" panose="02020603050405020304" pitchFamily="18" charset="0"/>
              </a:rPr>
              <a:t>HBe</a:t>
            </a:r>
            <a:r>
              <a:rPr lang="en-US" sz="2200" b="0" i="0" u="none" strike="noStrike" baseline="0" dirty="0">
                <a:latin typeface="Times New Roman" panose="02020603050405020304" pitchFamily="18" charset="0"/>
                <a:cs typeface="Times New Roman" panose="02020603050405020304" pitchFamily="18" charset="0"/>
              </a:rPr>
              <a:t> antibody) indicates a partial immune control of the virus and is associated with a </a:t>
            </a:r>
            <a:r>
              <a:rPr lang="en-US" sz="2200" b="0" i="0" u="none" strike="noStrike" baseline="0" dirty="0" err="1">
                <a:latin typeface="Times New Roman" panose="02020603050405020304" pitchFamily="18" charset="0"/>
                <a:cs typeface="Times New Roman" panose="02020603050405020304" pitchFamily="18" charset="0"/>
              </a:rPr>
              <a:t>signicant</a:t>
            </a:r>
            <a:r>
              <a:rPr lang="en-US" sz="2200" b="0" i="0" u="none" strike="noStrike" baseline="0" dirty="0">
                <a:latin typeface="Times New Roman" panose="02020603050405020304" pitchFamily="18" charset="0"/>
                <a:cs typeface="Times New Roman" panose="02020603050405020304" pitchFamily="18" charset="0"/>
              </a:rPr>
              <a:t> drop in viral load.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47726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78D5D83E-C9D3-49B1-8F51-DAFA8D56C5AF}"/>
              </a:ext>
            </a:extLst>
          </p:cNvPr>
          <p:cNvSpPr txBox="1"/>
          <p:nvPr/>
        </p:nvSpPr>
        <p:spPr>
          <a:xfrm>
            <a:off x="248716" y="884822"/>
            <a:ext cx="11162995" cy="2831544"/>
          </a:xfrm>
          <a:prstGeom prst="rect">
            <a:avLst/>
          </a:prstGeom>
          <a:noFill/>
        </p:spPr>
        <p:txBody>
          <a:bodyPr wrap="square">
            <a:spAutoFit/>
          </a:bodyPr>
          <a:lstStyle/>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Viral load and genotype</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HBV-DNA can be measured by PCR in the blood.</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Measurement of viral load is important in detecting flares of </a:t>
            </a:r>
            <a:r>
              <a:rPr lang="en-US" sz="2200" b="0" i="0" u="none" strike="noStrike" baseline="0" dirty="0" err="1">
                <a:latin typeface="Times New Roman" panose="02020603050405020304" pitchFamily="18" charset="0"/>
                <a:cs typeface="Times New Roman" panose="02020603050405020304" pitchFamily="18" charset="0"/>
              </a:rPr>
              <a:t>HBeAg</a:t>
            </a:r>
            <a:r>
              <a:rPr lang="en-US" sz="2200" b="0" i="0" u="none" strike="noStrike" baseline="0" dirty="0">
                <a:latin typeface="Times New Roman" panose="02020603050405020304" pitchFamily="18" charset="0"/>
                <a:cs typeface="Times New Roman" panose="02020603050405020304" pitchFamily="18" charset="0"/>
              </a:rPr>
              <a:t> negative</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hepatitis and in monitoring response to antiviral therapy.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Ten</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HBV genotypes (A–J) can also be identified using PCR.</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355336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ABB148D8-F793-491E-AE81-437F48A723ED}"/>
              </a:ext>
            </a:extLst>
          </p:cNvPr>
          <p:cNvSpPr txBox="1"/>
          <p:nvPr/>
        </p:nvSpPr>
        <p:spPr>
          <a:xfrm>
            <a:off x="314552" y="239298"/>
            <a:ext cx="11572647" cy="5878532"/>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Management of acute hepatitis B</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Full spontaneous recovery occurs in more than 95% of adults following</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acute HBV infection. Fulminant liver failure due to acute hepatitis B  occurs in fewer than 1% of cases but can be life-threatening and require liver transplantation.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remaining &lt; 5% develop chronic infection.</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Treatment of acute HBV infection is supportive, with monitoring for acute liver failure. Antiviral therapy is usually only considered in those with evidence of severe liver injury with coagulopathy (INR &gt; 1.5) or a protracted course with persistent symptoms for &gt; 4 weeks.</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Recovery from acute HBV infection occurs within 6 months and is characterized</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by the appearance of antibody to viral antigens.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Persistence of Persistence of </a:t>
            </a:r>
            <a:r>
              <a:rPr lang="en-US" sz="2200" b="0" i="0" u="none" strike="noStrike" baseline="0" dirty="0" err="1">
                <a:latin typeface="Times New Roman" panose="02020603050405020304" pitchFamily="18" charset="0"/>
                <a:cs typeface="Times New Roman" panose="02020603050405020304" pitchFamily="18" charset="0"/>
              </a:rPr>
              <a:t>HBeAg</a:t>
            </a:r>
            <a:r>
              <a:rPr lang="en-US" sz="2200" b="0" i="0" u="none" strike="noStrike" baseline="0" dirty="0">
                <a:latin typeface="Times New Roman" panose="02020603050405020304" pitchFamily="18" charset="0"/>
                <a:cs typeface="Times New Roman" panose="02020603050405020304" pitchFamily="18" charset="0"/>
              </a:rPr>
              <a:t> or HBsAg indicates chronic infection.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5343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347E4622-B284-4E51-9A76-887B344E0359}"/>
              </a:ext>
            </a:extLst>
          </p:cNvPr>
          <p:cNvSpPr txBox="1"/>
          <p:nvPr/>
        </p:nvSpPr>
        <p:spPr>
          <a:xfrm>
            <a:off x="307238" y="984006"/>
            <a:ext cx="11506810" cy="5201424"/>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Management of chronic hepatitis B</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Most patients with chronic hepatitis B are asymptomatic and develop complications, such as cirrhosis and hepatocellular carcinoma, only after many years.</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Fibrosis accumulates during periods of liver injury (the ‘hepatitis’ phases) and results in cirrhosis in 15%–20% of patients with chronic HBV over 5–20 years. </a:t>
            </a:r>
          </a:p>
          <a:p>
            <a:pPr marL="342900" indent="-342900" algn="l">
              <a:buFont typeface="Wingdings" panose="05000000000000000000" pitchFamily="2" charset="2"/>
              <a:buChar char="q"/>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 rate of progression to cirrhosis is higher in </a:t>
            </a:r>
            <a:r>
              <a:rPr lang="en-US" sz="2200" b="0" i="0" u="none" strike="noStrike" baseline="0" dirty="0" err="1">
                <a:solidFill>
                  <a:srgbClr val="000000"/>
                </a:solidFill>
                <a:latin typeface="Times New Roman" panose="02020603050405020304" pitchFamily="18" charset="0"/>
                <a:cs typeface="Times New Roman" panose="02020603050405020304" pitchFamily="18" charset="0"/>
              </a:rPr>
              <a:t>HBeAg</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 negative</a:t>
            </a:r>
            <a:r>
              <a:rPr lang="en-US" sz="2200" dirty="0">
                <a:solidFill>
                  <a:srgbClr val="000000"/>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hepatitis (8%–10% incidence per annum) than </a:t>
            </a:r>
            <a:r>
              <a:rPr lang="en-US" sz="2200" b="0" i="0" u="none" strike="noStrike" baseline="0" dirty="0" err="1">
                <a:solidFill>
                  <a:srgbClr val="000000"/>
                </a:solidFill>
                <a:latin typeface="Times New Roman" panose="02020603050405020304" pitchFamily="18" charset="0"/>
                <a:cs typeface="Times New Roman" panose="02020603050405020304" pitchFamily="18" charset="0"/>
              </a:rPr>
              <a:t>HBeAg</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-positive </a:t>
            </a:r>
            <a:r>
              <a:rPr lang="it-IT" sz="2200" b="0" i="0" u="none" strike="noStrike" baseline="0" dirty="0">
                <a:solidFill>
                  <a:srgbClr val="000000"/>
                </a:solidFill>
                <a:latin typeface="Times New Roman" panose="02020603050405020304" pitchFamily="18" charset="0"/>
                <a:cs typeface="Times New Roman" panose="02020603050405020304" pitchFamily="18" charset="0"/>
              </a:rPr>
              <a:t>hepatitis (2%–5% per annum).</a:t>
            </a:r>
          </a:p>
          <a:p>
            <a:pPr marL="342900" indent="-342900" algn="l">
              <a:buFont typeface="Wingdings" panose="05000000000000000000" pitchFamily="2" charset="2"/>
              <a:buChar char="q"/>
            </a:pPr>
            <a:endParaRPr lang="it-IT"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goals of treatment are therefore </a:t>
            </a:r>
            <a:r>
              <a:rPr lang="en-US" sz="2200" b="0" i="0" u="none" strike="noStrike" baseline="0" dirty="0" err="1">
                <a:latin typeface="Times New Roman" panose="02020603050405020304" pitchFamily="18" charset="0"/>
                <a:cs typeface="Times New Roman" panose="02020603050405020304" pitchFamily="18" charset="0"/>
              </a:rPr>
              <a:t>HBeAg</a:t>
            </a:r>
            <a:r>
              <a:rPr lang="en-US" sz="2200" b="0" i="0" u="none" strike="noStrike" baseline="0" dirty="0">
                <a:latin typeface="Times New Roman" panose="02020603050405020304" pitchFamily="18" charset="0"/>
                <a:cs typeface="Times New Roman" panose="02020603050405020304" pitchFamily="18" charset="0"/>
              </a:rPr>
              <a:t> seroconversion, reduction in HBV-DNA and normalization of the LFTs.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Only a proportion (10%–40%) of patients with chronic hepatitis B will require treatment.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5552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A14A3FB3-C536-4225-B63A-C10A5E2975F2}"/>
              </a:ext>
            </a:extLst>
          </p:cNvPr>
          <p:cNvSpPr txBox="1"/>
          <p:nvPr/>
        </p:nvSpPr>
        <p:spPr>
          <a:xfrm>
            <a:off x="468172" y="166568"/>
            <a:ext cx="11477549" cy="6524863"/>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This is usually targeted at those in the ‘hepatitis’ phases with high viral load and accompanying liver injury, either in terms of necroinflammation (raised ALT) or established fibrosis (on biopsy or raised liver stiffness on transient elastography).</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All patients with cirrhosis should be treated to prevent decompensation. </a:t>
            </a: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Treatment may also be initiated during pregnancy in the absence of liver injury to prevent mother-to-child transmission.</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Two different types of drug are used to treat hepatitis B: direct-acting nucleoside/nucleotide analogues(Lamivudine, Entecavir and tenofovir)</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 and pegylated interferon-alfa.</a:t>
            </a:r>
          </a:p>
          <a:p>
            <a:pPr algn="l"/>
            <a:endParaRPr lang="en-US" sz="2200" dirty="0">
              <a:latin typeface="Times New Roman" panose="02020603050405020304" pitchFamily="18" charset="0"/>
              <a:cs typeface="Times New Roman" panose="02020603050405020304" pitchFamily="18" charset="0"/>
            </a:endParaRPr>
          </a:p>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Liver transplantation</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Patients with advanced liver disease or hepatocellular carcinoma (HCC) may require liver transplantation.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use of nucleoside/nucleotide analogues post-transplant (with hepatitis B immunoglobulin in high-risk individuals) has made recurrent disease due to graft re-infection very uncommon, and outcomes are comparable with other indications.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693138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725AE1C9-24CF-484A-875D-B15C7970A9DA}"/>
              </a:ext>
            </a:extLst>
          </p:cNvPr>
          <p:cNvSpPr txBox="1"/>
          <p:nvPr/>
        </p:nvSpPr>
        <p:spPr>
          <a:xfrm>
            <a:off x="299923" y="427120"/>
            <a:ext cx="11177626" cy="5909310"/>
          </a:xfrm>
          <a:prstGeom prst="rect">
            <a:avLst/>
          </a:prstGeom>
          <a:noFill/>
        </p:spPr>
        <p:txBody>
          <a:bodyPr wrap="square">
            <a:spAutoFit/>
          </a:bodyPr>
          <a:lstStyle/>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Hepatocellular carcinoma risk</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Chronic HBV infection is associated with an increased risk of hepatocellular carcinoma, even in the absence of cirrhosis.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This risk increases with age, male sex, smoking, diabetes, family history of HCC and high viral loads. </a:t>
            </a:r>
          </a:p>
          <a:p>
            <a:pPr algn="l"/>
            <a:endParaRPr lang="en-US" sz="2200" dirty="0">
              <a:latin typeface="Times New Roman" panose="02020603050405020304" pitchFamily="18" charset="0"/>
              <a:cs typeface="Times New Roman" panose="02020603050405020304" pitchFamily="18" charset="0"/>
            </a:endParaRPr>
          </a:p>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Prevention</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Individuals are most infectious when high levels of HBV-DNA are present in the blood, typically in the </a:t>
            </a:r>
            <a:r>
              <a:rPr lang="en-US" sz="2200" b="0" i="0" u="none" strike="noStrike" baseline="0" dirty="0" err="1">
                <a:latin typeface="Times New Roman" panose="02020603050405020304" pitchFamily="18" charset="0"/>
                <a:cs typeface="Times New Roman" panose="02020603050405020304" pitchFamily="18" charset="0"/>
              </a:rPr>
              <a:t>HBeAg</a:t>
            </a:r>
            <a:r>
              <a:rPr lang="en-US" sz="2200" b="0" i="0" u="none" strike="noStrike" baseline="0" dirty="0">
                <a:latin typeface="Times New Roman" panose="02020603050405020304" pitchFamily="18" charset="0"/>
                <a:cs typeface="Times New Roman" panose="02020603050405020304" pitchFamily="18" charset="0"/>
              </a:rPr>
              <a:t>-positive infection phase. HBV-DNA can be found in saliva, urine, semen and vaginal secretions</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 recombinant hepatitis B vaccine containing HBsAg is available and is capable of producing active immunization in 95% of normal individuals.</a:t>
            </a:r>
          </a:p>
          <a:p>
            <a:pPr algn="l"/>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244176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09942AE8-CDB6-4CC1-AA5E-1939A300848A}"/>
              </a:ext>
            </a:extLst>
          </p:cNvPr>
          <p:cNvSpPr txBox="1"/>
          <p:nvPr/>
        </p:nvSpPr>
        <p:spPr>
          <a:xfrm>
            <a:off x="804672" y="1999668"/>
            <a:ext cx="10804550" cy="3477875"/>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Following known exposure, infection can also be prevented or </a:t>
            </a:r>
            <a:r>
              <a:rPr lang="en-US" sz="2200" b="0" i="0" u="none" strike="noStrike" baseline="0" dirty="0" err="1">
                <a:latin typeface="Times New Roman" panose="02020603050405020304" pitchFamily="18" charset="0"/>
                <a:cs typeface="Times New Roman" panose="02020603050405020304" pitchFamily="18" charset="0"/>
              </a:rPr>
              <a:t>minimised</a:t>
            </a:r>
            <a:r>
              <a:rPr lang="en-US" sz="2200" b="0" i="0" u="none" strike="noStrike" baseline="0" dirty="0">
                <a:latin typeface="Times New Roman" panose="02020603050405020304" pitchFamily="18" charset="0"/>
                <a:cs typeface="Times New Roman" panose="02020603050405020304" pitchFamily="18" charset="0"/>
              </a:rPr>
              <a:t> by the intramuscular injection of specific hepatitis B immunoglobulin (</a:t>
            </a:r>
            <a:r>
              <a:rPr lang="en-US" sz="2200" b="0" i="0" u="none" strike="noStrike" baseline="0" dirty="0" err="1">
                <a:latin typeface="Times New Roman" panose="02020603050405020304" pitchFamily="18" charset="0"/>
                <a:cs typeface="Times New Roman" panose="02020603050405020304" pitchFamily="18" charset="0"/>
              </a:rPr>
              <a:t>HBIg</a:t>
            </a:r>
            <a:r>
              <a:rPr lang="en-US" sz="2200" b="0" i="0" u="none" strike="noStrike" baseline="0" dirty="0">
                <a:latin typeface="Times New Roman" panose="02020603050405020304" pitchFamily="18" charset="0"/>
                <a:cs typeface="Times New Roman" panose="02020603050405020304" pitchFamily="18" charset="0"/>
              </a:rPr>
              <a:t>) prepared from blood containing anti-HBs.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This should be given within 48 hours, or at most a week, of exposure to infected blood</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Neonates born to hepatitis B-infected mothers should be immunized</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at birth and given immunoglobulin.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Hepatitis B serology should then be checked at 12 months of age.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322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A48023ED-3F09-4546-AB14-B3A39F3D0305}"/>
              </a:ext>
            </a:extLst>
          </p:cNvPr>
          <p:cNvSpPr txBox="1"/>
          <p:nvPr/>
        </p:nvSpPr>
        <p:spPr>
          <a:xfrm>
            <a:off x="577899" y="257134"/>
            <a:ext cx="9890152" cy="4802084"/>
          </a:xfrm>
          <a:prstGeom prst="rect">
            <a:avLst/>
          </a:prstGeom>
          <a:noFill/>
        </p:spPr>
        <p:txBody>
          <a:bodyPr wrap="square">
            <a:spAutoFit/>
          </a:bodyPr>
          <a:lstStyle/>
          <a:p>
            <a:pPr algn="l"/>
            <a:r>
              <a:rPr lang="en-US" sz="2400" b="1" dirty="0">
                <a:solidFill>
                  <a:srgbClr val="00B0F0"/>
                </a:solidFill>
                <a:latin typeface="Times New Roman" panose="02020603050405020304" pitchFamily="18" charset="0"/>
                <a:cs typeface="Times New Roman" panose="02020603050405020304" pitchFamily="18" charset="0"/>
              </a:rPr>
              <a:t>R</a:t>
            </a:r>
            <a:r>
              <a:rPr lang="en-US" sz="2400" b="1" i="0" u="none" strike="noStrike" baseline="0" dirty="0">
                <a:solidFill>
                  <a:srgbClr val="00B0F0"/>
                </a:solidFill>
                <a:latin typeface="Times New Roman" panose="02020603050405020304" pitchFamily="18" charset="0"/>
                <a:cs typeface="Times New Roman" panose="02020603050405020304" pitchFamily="18" charset="0"/>
              </a:rPr>
              <a:t>isk groups meriting hepatitis B vaccination in low-endemic areas</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Parenteral drug users</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Men who have sex with men</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Close contacts of infected individuals:</a:t>
            </a:r>
          </a:p>
          <a:p>
            <a:pPr marL="342900" indent="-342900" algn="l">
              <a:lnSpc>
                <a:spcPct val="150000"/>
              </a:lnSpc>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Newborn of infected mothers</a:t>
            </a:r>
          </a:p>
          <a:p>
            <a:pPr marL="342900" indent="-342900" algn="l">
              <a:lnSpc>
                <a:spcPct val="150000"/>
              </a:lnSpc>
              <a:buFont typeface="Wingdings" panose="05000000000000000000" pitchFamily="2" charset="2"/>
              <a:buChar char="§"/>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Regular sexual partners</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Patients on chronic hemodialysis</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Patients with chronic liver disease</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Medical, nursing and laboratory personnel</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5714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72F8423B-E6AB-4837-9B1D-2AD61EBF5807}"/>
              </a:ext>
            </a:extLst>
          </p:cNvPr>
          <p:cNvSpPr txBox="1"/>
          <p:nvPr/>
        </p:nvSpPr>
        <p:spPr>
          <a:xfrm>
            <a:off x="387706" y="386739"/>
            <a:ext cx="11631168" cy="5724644"/>
          </a:xfrm>
          <a:prstGeom prst="rect">
            <a:avLst/>
          </a:prstGeom>
          <a:noFill/>
        </p:spPr>
        <p:txBody>
          <a:bodyPr wrap="square">
            <a:spAutoFit/>
          </a:bodyPr>
          <a:lstStyle/>
          <a:p>
            <a:pPr algn="l"/>
            <a:r>
              <a:rPr lang="en-US" sz="3200" b="1" i="0" u="none" strike="noStrike" baseline="0" dirty="0">
                <a:solidFill>
                  <a:srgbClr val="FF0000"/>
                </a:solidFill>
                <a:latin typeface="Times New Roman" panose="02020603050405020304" pitchFamily="18" charset="0"/>
                <a:cs typeface="Times New Roman" panose="02020603050405020304" pitchFamily="18" charset="0"/>
              </a:rPr>
              <a:t>Hepatitis D (Delta virus)</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hepatitis D virus (HDV) is an RNA-defective virus that has no independent existence; it requires HBV for replication and has the same sources and modes of spread.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It can infect individuals simultaneously with HBV or can superinfect those who already have chronic HBV.</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Simultaneous infections give rise to acute hepatitis, which is often severe but is limited by recovery from the HBV infection.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Infections in individuals with chronic HBV can cause acute hepatitis with spontaneous recovery, and occasionally there is simultaneous cessation of the chronic HBV infection.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Chronic infection with HBV and HDV can also occur, and this frequently causes rapidly progressive chronic hepatitis and eventually cirrhosis.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682158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0" y="0"/>
            <a:ext cx="12191998" cy="6858000"/>
          </a:xfrm>
          <a:prstGeom prst="rect">
            <a:avLst/>
          </a:prstGeom>
        </p:spPr>
      </p:pic>
      <p:sp>
        <p:nvSpPr>
          <p:cNvPr id="5" name="TextBox 4">
            <a:extLst>
              <a:ext uri="{FF2B5EF4-FFF2-40B4-BE49-F238E27FC236}">
                <a16:creationId xmlns:a16="http://schemas.microsoft.com/office/drawing/2014/main" id="{5EF4FA7B-4F8C-42EE-A79F-107D7A849579}"/>
              </a:ext>
            </a:extLst>
          </p:cNvPr>
          <p:cNvSpPr txBox="1"/>
          <p:nvPr/>
        </p:nvSpPr>
        <p:spPr>
          <a:xfrm>
            <a:off x="167029" y="186477"/>
            <a:ext cx="11857940" cy="6678751"/>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cs typeface="Times New Roman" panose="02020603050405020304" pitchFamily="18" charset="0"/>
              </a:rPr>
              <a:t>Viral hepatitis</a:t>
            </a:r>
          </a:p>
          <a:p>
            <a:pPr marL="342900" indent="-342900" algn="l">
              <a:buFont typeface="Wingdings" panose="05000000000000000000" pitchFamily="2" charset="2"/>
              <a:buChar char="q"/>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This must be considered in anyone presenting with hepatic liver blood tests (high transaminases). </a:t>
            </a:r>
          </a:p>
          <a:p>
            <a:pPr marL="342900" indent="-342900" algn="l">
              <a:buFont typeface="Wingdings" panose="05000000000000000000" pitchFamily="2" charset="2"/>
              <a:buChar char="q"/>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All these viruses cause illnesses that have similar clinical and pathological features and are frequently anicteric or even asymptomatic. </a:t>
            </a:r>
          </a:p>
          <a:p>
            <a:pPr marL="342900" indent="-342900" algn="l">
              <a:buFont typeface="Wingdings" panose="05000000000000000000" pitchFamily="2" charset="2"/>
              <a:buChar char="q"/>
            </a:pPr>
            <a:endParaRPr lang="en-US" sz="24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400" b="0" i="0" u="none" strike="noStrike" baseline="0" dirty="0">
                <a:solidFill>
                  <a:srgbClr val="000000"/>
                </a:solidFill>
                <a:latin typeface="Times New Roman" panose="02020603050405020304" pitchFamily="18" charset="0"/>
                <a:cs typeface="Times New Roman" panose="02020603050405020304" pitchFamily="18" charset="0"/>
              </a:rPr>
              <a:t>They differ in their tendency to cause acute and chronic infections. </a:t>
            </a:r>
            <a:endParaRPr lang="en-US" sz="2400" dirty="0">
              <a:solidFill>
                <a:srgbClr val="000000"/>
              </a:solidFill>
              <a:latin typeface="Times New Roman" panose="02020603050405020304" pitchFamily="18" charset="0"/>
              <a:cs typeface="Times New Roman" panose="02020603050405020304" pitchFamily="18" charset="0"/>
            </a:endParaRPr>
          </a:p>
          <a:p>
            <a:pPr algn="l"/>
            <a:r>
              <a:rPr lang="en-US" sz="1800" b="0" i="0" u="none" strike="noStrike" baseline="0" dirty="0">
                <a:solidFill>
                  <a:srgbClr val="FEFFFE"/>
                </a:solidFill>
                <a:latin typeface="p940_g_d0_f1377"/>
              </a:rPr>
              <a:t>of viral hepatitis</a:t>
            </a:r>
          </a:p>
          <a:p>
            <a:pPr algn="l"/>
            <a:r>
              <a:rPr lang="en-US" sz="2400" b="0" i="0" u="none" strike="noStrike" baseline="0" dirty="0">
                <a:solidFill>
                  <a:srgbClr val="00B0F0"/>
                </a:solidFill>
                <a:latin typeface="Times New Roman" panose="02020603050405020304" pitchFamily="18" charset="0"/>
                <a:cs typeface="Times New Roman" panose="02020603050405020304" pitchFamily="18" charset="0"/>
              </a:rPr>
              <a:t>Common causes of hepatitis: </a:t>
            </a:r>
          </a:p>
          <a:p>
            <a:pPr algn="l"/>
            <a:endParaRPr lang="en-US" sz="2400" b="0" i="0" u="none" strike="noStrike" baseline="0" dirty="0">
              <a:solidFill>
                <a:srgbClr val="00B0F0"/>
              </a:solidFill>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
            </a:pPr>
            <a:r>
              <a:rPr lang="en-US" dirty="0">
                <a:solidFill>
                  <a:srgbClr val="118AAC"/>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Hepatitis A              Hepatitis B ± hepatitis D</a:t>
            </a:r>
          </a:p>
          <a:p>
            <a:pPr algn="l"/>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marL="285750" indent="-285750" algn="l">
              <a:buFont typeface="Wingdings" panose="05000000000000000000" pitchFamily="2" charset="2"/>
              <a:buChar char="§"/>
            </a:pPr>
            <a:r>
              <a:rPr lang="en-US" dirty="0">
                <a:solidFill>
                  <a:srgbClr val="118AAC"/>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Hepatitis C               Hepatitis E</a:t>
            </a:r>
          </a:p>
          <a:p>
            <a:pPr algn="l"/>
            <a:endParaRPr lang="en-US" dirty="0">
              <a:solidFill>
                <a:srgbClr val="000000"/>
              </a:solidFill>
              <a:latin typeface="Times New Roman" panose="02020603050405020304" pitchFamily="18" charset="0"/>
              <a:cs typeface="Times New Roman" panose="02020603050405020304" pitchFamily="18" charset="0"/>
            </a:endParaRPr>
          </a:p>
          <a:p>
            <a:pPr algn="l"/>
            <a:r>
              <a:rPr lang="en-US" sz="2400" b="0" i="0" u="none" strike="noStrike" baseline="0" dirty="0">
                <a:solidFill>
                  <a:srgbClr val="00B0F0"/>
                </a:solidFill>
                <a:latin typeface="Times New Roman" panose="02020603050405020304" pitchFamily="18" charset="0"/>
                <a:cs typeface="Times New Roman" panose="02020603050405020304" pitchFamily="18" charset="0"/>
              </a:rPr>
              <a:t>Less common</a:t>
            </a:r>
          </a:p>
          <a:p>
            <a:pPr algn="l"/>
            <a:r>
              <a:rPr lang="en-US" sz="1800" b="0" i="0" u="none" strike="noStrike" baseline="0" dirty="0">
                <a:solidFill>
                  <a:srgbClr val="000000"/>
                </a:solidFill>
                <a:latin typeface="Times New Roman" panose="02020603050405020304" pitchFamily="18" charset="0"/>
                <a:cs typeface="Times New Roman" panose="02020603050405020304" pitchFamily="18" charset="0"/>
              </a:rPr>
              <a:t>Cytomegalovirus </a:t>
            </a:r>
            <a:r>
              <a:rPr lang="en-US" dirty="0">
                <a:solidFill>
                  <a:srgbClr val="118AAC"/>
                </a:solidFill>
                <a:latin typeface="Times New Roman" panose="02020603050405020304" pitchFamily="18" charset="0"/>
                <a:cs typeface="Times New Roman" panose="02020603050405020304" pitchFamily="18" charset="0"/>
              </a:rPr>
              <a:t>                                    </a:t>
            </a:r>
            <a:r>
              <a:rPr lang="en-US" sz="18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Epstein–Barr virus</a:t>
            </a:r>
          </a:p>
          <a:p>
            <a:pPr algn="l"/>
            <a:endParaRPr lang="en-US" sz="18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000" b="1" i="0" u="none" strike="noStrike" baseline="0" dirty="0">
                <a:solidFill>
                  <a:srgbClr val="00B0F0"/>
                </a:solidFill>
                <a:latin typeface="Times New Roman" panose="02020603050405020304" pitchFamily="18" charset="0"/>
                <a:cs typeface="Times New Roman" panose="02020603050405020304" pitchFamily="18" charset="0"/>
              </a:rPr>
              <a:t>Rare</a:t>
            </a:r>
          </a:p>
          <a:p>
            <a:pPr algn="l"/>
            <a:r>
              <a:rPr lang="en-US" sz="18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Herpes simplex </a:t>
            </a:r>
            <a:r>
              <a:rPr lang="en-US" dirty="0">
                <a:solidFill>
                  <a:srgbClr val="118AAC"/>
                </a:solidFill>
                <a:latin typeface="Times New Roman" panose="02020603050405020304" pitchFamily="18" charset="0"/>
                <a:cs typeface="Times New Roman" panose="02020603050405020304" pitchFamily="18" charset="0"/>
              </a:rPr>
              <a:t>                                      </a:t>
            </a:r>
            <a:r>
              <a:rPr lang="en-US" sz="18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1800" b="0" i="0" u="none" strike="noStrike" baseline="0" dirty="0">
                <a:solidFill>
                  <a:srgbClr val="000000"/>
                </a:solidFill>
                <a:latin typeface="Times New Roman" panose="02020603050405020304" pitchFamily="18" charset="0"/>
                <a:cs typeface="Times New Roman" panose="02020603050405020304" pitchFamily="18" charset="0"/>
              </a:rPr>
              <a:t>Yellow fever</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380017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0A4203C3-ACE4-483E-9019-597F809A8EE5}"/>
              </a:ext>
            </a:extLst>
          </p:cNvPr>
          <p:cNvSpPr txBox="1"/>
          <p:nvPr/>
        </p:nvSpPr>
        <p:spPr>
          <a:xfrm>
            <a:off x="460857" y="300095"/>
            <a:ext cx="11433658" cy="5509200"/>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Transmission is mainly by close personal contact and occasionally by vertical transmission from mothers with HBV. In non-endemic areas, transmission is mainly a consequence of parenteral drug misuse.</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HDV contains a single antigen to which infected individuals make an antibody (anti-HDV).</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Delta antigen appears in the blood only transiently, and in practice diagnosis depends on detecting anti-HDV.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Simultaneous</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infection with HBV and HDV, followed by full recovery, is associated with the appearance of low titers of anti-HDV IgM within a few days of the onset of the illness.</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Super-infection of patients with chronic HBV infection leads to the production of high titers of anti-HDV</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Effective management of hepatitis B prevents hepatitis D.</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45506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3A10436E-584A-4453-AB9F-A2AC15CFA47C}"/>
              </a:ext>
            </a:extLst>
          </p:cNvPr>
          <p:cNvSpPr txBox="1"/>
          <p:nvPr/>
        </p:nvSpPr>
        <p:spPr>
          <a:xfrm>
            <a:off x="453541" y="235104"/>
            <a:ext cx="11345877" cy="6340197"/>
          </a:xfrm>
          <a:prstGeom prst="rect">
            <a:avLst/>
          </a:prstGeom>
          <a:noFill/>
        </p:spPr>
        <p:txBody>
          <a:bodyPr wrap="square">
            <a:spAutoFit/>
          </a:bodyPr>
          <a:lstStyle/>
          <a:p>
            <a:pPr algn="l"/>
            <a:r>
              <a:rPr lang="en-US" sz="3200" b="1" i="0" u="none" strike="noStrike" baseline="0" dirty="0">
                <a:solidFill>
                  <a:srgbClr val="FF0000"/>
                </a:solidFill>
                <a:latin typeface="Times New Roman" panose="02020603050405020304" pitchFamily="18" charset="0"/>
                <a:cs typeface="Times New Roman" panose="02020603050405020304" pitchFamily="18" charset="0"/>
              </a:rPr>
              <a:t>Hepatitis C</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This is caused by an RNA flavivirus. </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Acute symptomatic infection with hepatitis C is rare. </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Most individuals are unaware of when they became infected and are identified only when they develop chronic liver disease.</a:t>
            </a:r>
          </a:p>
          <a:p>
            <a:pPr marL="342900" indent="-342900" algn="l">
              <a:buFont typeface="Wingdings" panose="05000000000000000000" pitchFamily="2" charset="2"/>
              <a:buChar char="q"/>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Around 70% of individuals exposed to the virus become chronically infected and late spontaneous viral clearance is rare. </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There is no active or passive protection against hepatitis C virus (HCV).</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Hepatitis C infection is usually identified in asymptomatic individuals screened because they have risk factors for infection, such as previous </a:t>
            </a:r>
            <a:r>
              <a:rPr lang="en-US" sz="2200" dirty="0">
                <a:solidFill>
                  <a:srgbClr val="000000"/>
                </a:solidFill>
                <a:latin typeface="Times New Roman" panose="02020603050405020304" pitchFamily="18" charset="0"/>
                <a:cs typeface="Times New Roman" panose="02020603050405020304" pitchFamily="18" charset="0"/>
              </a:rPr>
              <a:t>i</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njecting drug use or have incidentally been found to have abnormal liver blood tests. </a:t>
            </a:r>
          </a:p>
          <a:p>
            <a:pPr algn="l"/>
            <a:endParaRPr lang="en-US" sz="2200" dirty="0">
              <a:solidFill>
                <a:srgbClr val="0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90703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C9FBF180-AAB0-49D2-83C2-F3447D72E3DD}"/>
              </a:ext>
            </a:extLst>
          </p:cNvPr>
          <p:cNvSpPr txBox="1"/>
          <p:nvPr/>
        </p:nvSpPr>
        <p:spPr>
          <a:xfrm>
            <a:off x="572413" y="459098"/>
            <a:ext cx="11453776" cy="3816429"/>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Although most people remain asymptomatic until progression to cirrhosis occurs, fatigue can complicate chronic infection and is unrelated to the degree of liver damage.</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If hepatitis C infection is left untreated, progression from chronic hepatitis to cirrhosis may occur, with 20% developing cirrhosis over 20 years.</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Risk factors for progression include male gender, immunosuppression (such as co-infection with HIV), prothrombotic states and heavy alcohol misuse. </a:t>
            </a:r>
          </a:p>
          <a:p>
            <a:pPr marL="342900" indent="-342900" algn="l">
              <a:buFont typeface="Wingdings" panose="05000000000000000000" pitchFamily="2" charset="2"/>
              <a:buChar char="q"/>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Once cirrhosis is present, 2%–5% per year will develop primary hepatocellular carcinoma, although this rate falls by around 75% following successful antiviral therapy.</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78040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1DC91709-9C65-4433-83C1-93AF5E855958}"/>
              </a:ext>
            </a:extLst>
          </p:cNvPr>
          <p:cNvSpPr txBox="1"/>
          <p:nvPr/>
        </p:nvSpPr>
        <p:spPr>
          <a:xfrm>
            <a:off x="519379" y="381493"/>
            <a:ext cx="9553651" cy="4294252"/>
          </a:xfrm>
          <a:prstGeom prst="rect">
            <a:avLst/>
          </a:prstGeom>
          <a:noFill/>
        </p:spPr>
        <p:txBody>
          <a:bodyPr wrap="square">
            <a:spAutoFit/>
          </a:bodyPr>
          <a:lstStyle/>
          <a:p>
            <a:pPr algn="l"/>
            <a:r>
              <a:rPr lang="en-US" sz="2400" b="0" i="0" u="none" strike="noStrike" baseline="0" dirty="0">
                <a:solidFill>
                  <a:srgbClr val="FF0000"/>
                </a:solidFill>
                <a:latin typeface="Times New Roman" panose="02020603050405020304" pitchFamily="18" charset="0"/>
                <a:cs typeface="Times New Roman" panose="02020603050405020304" pitchFamily="18" charset="0"/>
              </a:rPr>
              <a:t>Risk factors for the acquisition of chronic hepatitis C</a:t>
            </a:r>
          </a:p>
          <a:p>
            <a:pPr algn="l"/>
            <a:r>
              <a:rPr lang="en-US" sz="2200" b="0" i="0" u="none" strike="noStrike" baseline="0" dirty="0">
                <a:solidFill>
                  <a:srgbClr val="FEFFFE"/>
                </a:solidFill>
                <a:latin typeface="Times New Roman" panose="02020603050405020304" pitchFamily="18" charset="0"/>
                <a:cs typeface="Times New Roman" panose="02020603050405020304" pitchFamily="18" charset="0"/>
              </a:rPr>
              <a:t>infection</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Intravenous drug use (95% of new cases in the UK)</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Unscreened infected blood products</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Vertical transmission (3% risk)</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Needlestick injury (3% risk)</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Iatrogenic parenteral transmission (e.g. contaminated vaccination needles)</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Sharing toothbrushes/razors</a:t>
            </a:r>
          </a:p>
          <a:p>
            <a:pPr marL="342900" indent="-342900" algn="l">
              <a:lnSpc>
                <a:spcPct val="150000"/>
              </a:lnSpc>
              <a:buFont typeface="Wingdings" panose="05000000000000000000" pitchFamily="2" charset="2"/>
              <a:buChar char="q"/>
            </a:pPr>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Sexual transmission (uncommon)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24527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C0C57ACB-91F2-4576-BD96-617ED7A81D85}"/>
              </a:ext>
            </a:extLst>
          </p:cNvPr>
          <p:cNvSpPr txBox="1"/>
          <p:nvPr/>
        </p:nvSpPr>
        <p:spPr>
          <a:xfrm>
            <a:off x="336499" y="203040"/>
            <a:ext cx="11587277" cy="5878532"/>
          </a:xfrm>
          <a:prstGeom prst="rect">
            <a:avLst/>
          </a:prstGeom>
          <a:noFill/>
        </p:spPr>
        <p:txBody>
          <a:bodyPr wrap="square">
            <a:spAutoFit/>
          </a:bodyPr>
          <a:lstStyle/>
          <a:p>
            <a:r>
              <a:rPr lang="en-US" sz="2400" b="1" i="0" u="none" strike="noStrike" baseline="0" dirty="0">
                <a:solidFill>
                  <a:srgbClr val="FF0000"/>
                </a:solidFill>
                <a:latin typeface="Times New Roman" panose="02020603050405020304" pitchFamily="18" charset="0"/>
                <a:cs typeface="Times New Roman" panose="02020603050405020304" pitchFamily="18" charset="0"/>
              </a:rPr>
              <a:t>Investigations</a:t>
            </a:r>
          </a:p>
          <a:p>
            <a:endParaRPr lang="en-US" sz="2200" dirty="0">
              <a:latin typeface="Times New Roman" panose="02020603050405020304" pitchFamily="18" charset="0"/>
              <a:cs typeface="Times New Roman" panose="02020603050405020304" pitchFamily="18" charset="0"/>
            </a:endParaRPr>
          </a:p>
          <a:p>
            <a:r>
              <a:rPr lang="en-US" sz="2200" b="1" i="0" u="none" strike="noStrike" baseline="0" dirty="0">
                <a:solidFill>
                  <a:srgbClr val="00B0F0"/>
                </a:solidFill>
                <a:latin typeface="Times New Roman" panose="02020603050405020304" pitchFamily="18" charset="0"/>
                <a:cs typeface="Times New Roman" panose="02020603050405020304" pitchFamily="18" charset="0"/>
              </a:rPr>
              <a:t>Serology and virology</a:t>
            </a:r>
          </a:p>
          <a:p>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Following an acute infection (such as a needlestick injury), HCV RNA can be detected in the blood within 2–4 weeks but it may take 6–12 weeks for antibodies to appear.</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Anti-HCV antibodies are used as the initial screening test for chronic infection but if positive, the presence of serum HCV RNA or hepatitis C core antigen is required to confirm active infection. In cases of suspected acute infection, negative testing should be repeated after 4 weeks.</a:t>
            </a:r>
          </a:p>
          <a:p>
            <a:pPr algn="l"/>
            <a:endParaRPr lang="en-US" sz="2200" dirty="0">
              <a:latin typeface="Times New Roman" panose="02020603050405020304" pitchFamily="18" charset="0"/>
              <a:cs typeface="Times New Roman" panose="02020603050405020304" pitchFamily="18" charset="0"/>
            </a:endParaRPr>
          </a:p>
          <a:p>
            <a:pPr algn="l"/>
            <a:r>
              <a:rPr lang="en-US" sz="2200" b="1" i="0" u="none" strike="noStrike" baseline="0" dirty="0">
                <a:solidFill>
                  <a:srgbClr val="00B0F0"/>
                </a:solidFill>
                <a:latin typeface="Times New Roman" panose="02020603050405020304" pitchFamily="18" charset="0"/>
                <a:cs typeface="Times New Roman" panose="02020603050405020304" pitchFamily="18" charset="0"/>
              </a:rPr>
              <a:t>Molecular analysis</a:t>
            </a:r>
          </a:p>
          <a:p>
            <a:pPr algn="l"/>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There are six common viral genotypes.</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Genotype has no effect on progression of liver disease but historically had a major effect on response to treatment.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76261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F39930F5-BAD7-43D7-8D68-217CB00206C9}"/>
              </a:ext>
            </a:extLst>
          </p:cNvPr>
          <p:cNvSpPr txBox="1"/>
          <p:nvPr/>
        </p:nvSpPr>
        <p:spPr>
          <a:xfrm>
            <a:off x="638250" y="410532"/>
            <a:ext cx="10861244" cy="4832092"/>
          </a:xfrm>
          <a:prstGeom prst="rect">
            <a:avLst/>
          </a:prstGeom>
          <a:noFill/>
        </p:spPr>
        <p:txBody>
          <a:bodyPr wrap="square">
            <a:spAutoFit/>
          </a:bodyPr>
          <a:lstStyle/>
          <a:p>
            <a:pPr algn="l"/>
            <a:r>
              <a:rPr lang="en-US" sz="2200" b="1" i="0" u="none" strike="noStrike" baseline="0" dirty="0">
                <a:solidFill>
                  <a:srgbClr val="00B0F0"/>
                </a:solidFill>
                <a:latin typeface="Times New Roman" panose="02020603050405020304" pitchFamily="18" charset="0"/>
                <a:cs typeface="Times New Roman" panose="02020603050405020304" pitchFamily="18" charset="0"/>
              </a:rPr>
              <a:t>Liver function tests</a:t>
            </a:r>
          </a:p>
          <a:p>
            <a:pPr algn="l"/>
            <a:endParaRPr lang="en-US" sz="2200" b="0" i="0" u="none" strike="noStrike" baseline="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LFTs may be normal or show fluctuating serum transaminases between 50 and 200 U/L. Jaundice can occasionally occur during acute infection and confers an increased likelihood of spontaneous viral clearance, but otherwise only appears in end-stage cirrhosis.</a:t>
            </a:r>
          </a:p>
          <a:p>
            <a:pPr algn="l"/>
            <a:endParaRPr lang="en-US" sz="2200" dirty="0">
              <a:latin typeface="Times New Roman" panose="02020603050405020304" pitchFamily="18" charset="0"/>
              <a:cs typeface="Times New Roman" panose="02020603050405020304" pitchFamily="18" charset="0"/>
            </a:endParaRPr>
          </a:p>
          <a:p>
            <a:pPr algn="l"/>
            <a:r>
              <a:rPr lang="en-US" sz="2200" b="1" i="0" u="none" strike="noStrike" baseline="0" dirty="0">
                <a:solidFill>
                  <a:srgbClr val="00B0F0"/>
                </a:solidFill>
                <a:latin typeface="Times New Roman" panose="02020603050405020304" pitchFamily="18" charset="0"/>
                <a:cs typeface="Times New Roman" panose="02020603050405020304" pitchFamily="18" charset="0"/>
              </a:rPr>
              <a:t>Fibrosis assessment</a:t>
            </a:r>
          </a:p>
          <a:p>
            <a:pPr algn="l"/>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This should be assessed at diagnosis using transient elastography, blood biomarkers or non-invasive fibrosis scoring systems such as the Fibrosis-4 (FIB4) score or aspartate aminotransferase to platelet ratio index (APRI).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Where there is diagnostic uncertainty, a liver biopsy may be required to stage the extent of liver damage.</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51444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F3156EFC-DAE5-4906-8868-80C3C3B3F73A}"/>
              </a:ext>
            </a:extLst>
          </p:cNvPr>
          <p:cNvSpPr txBox="1"/>
          <p:nvPr/>
        </p:nvSpPr>
        <p:spPr>
          <a:xfrm>
            <a:off x="153618" y="124702"/>
            <a:ext cx="11916461" cy="6832640"/>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Management:</a:t>
            </a:r>
            <a:endParaRPr lang="en-US" sz="2400" b="0" i="0" u="none" strike="noStrike" baseline="0" dirty="0">
              <a:latin typeface="p946_g_d0_f1387"/>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aim of treatment is to eradicate infection and all patients with chronic HCV infection should be treated where possible.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Sustained virological response (SVR) refers to undetectable HCV RNA at least 12 weeks after treatment completion, and carries a very low chance (&lt; 1%) of subsequent relapse.</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There are four main classes of DAA, which are defined according to their mechanism of action and therapeutic target. </a:t>
            </a:r>
          </a:p>
          <a:p>
            <a:pPr marL="342900" indent="-342900" algn="l">
              <a:buFont typeface="Wingdings" panose="05000000000000000000" pitchFamily="2" charset="2"/>
              <a:buChar char="q"/>
            </a:pPr>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These compounds are targeted to specific steps in the hepatitis C viral life cycle to disrupt viral replication.</a:t>
            </a:r>
          </a:p>
          <a:p>
            <a:pPr marL="342900" indent="-342900" algn="l">
              <a:buFont typeface="Wingdings" panose="05000000000000000000" pitchFamily="2" charset="2"/>
              <a:buChar char="q"/>
            </a:pPr>
            <a:endParaRPr lang="en-US" sz="220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solidFill>
                  <a:srgbClr val="000000"/>
                </a:solidFill>
                <a:latin typeface="Times New Roman" panose="02020603050405020304" pitchFamily="18" charset="0"/>
                <a:cs typeface="Times New Roman" panose="02020603050405020304" pitchFamily="18" charset="0"/>
              </a:rPr>
              <a:t>These drugs are now frequently combined into single pill combinations that can be taken once daily for 8–12 weeks with SVR rates of over 95%.</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Liver transplantation should be considered when complications of cirrhosis occur. However, DAAs can be safely used even in patients with decompensated cirrhosis, and successful treatment can be associated with an improvement in liver function.</a:t>
            </a:r>
            <a:endParaRPr lang="en-US" sz="2200" dirty="0">
              <a:solidFill>
                <a:srgbClr val="000000"/>
              </a:solidFill>
              <a:latin typeface="Times New Roman" panose="02020603050405020304" pitchFamily="18" charset="0"/>
              <a:cs typeface="Times New Roman" panose="02020603050405020304" pitchFamily="18" charset="0"/>
            </a:endParaRPr>
          </a:p>
          <a:p>
            <a:pPr algn="l"/>
            <a:endParaRPr lang="en-US" dirty="0"/>
          </a:p>
        </p:txBody>
      </p:sp>
    </p:spTree>
    <p:extLst>
      <p:ext uri="{BB962C8B-B14F-4D97-AF65-F5344CB8AC3E}">
        <p14:creationId xmlns:p14="http://schemas.microsoft.com/office/powerpoint/2010/main" val="7438411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A81AF36C-B699-4975-9CE3-E7473E8A5D0D}"/>
              </a:ext>
            </a:extLst>
          </p:cNvPr>
          <p:cNvSpPr txBox="1"/>
          <p:nvPr/>
        </p:nvSpPr>
        <p:spPr>
          <a:xfrm>
            <a:off x="87781" y="72909"/>
            <a:ext cx="11835995" cy="5755422"/>
          </a:xfrm>
          <a:prstGeom prst="rect">
            <a:avLst/>
          </a:prstGeom>
          <a:noFill/>
        </p:spPr>
        <p:txBody>
          <a:bodyPr wrap="square">
            <a:spAutoFit/>
          </a:bodyPr>
          <a:lstStyle/>
          <a:p>
            <a:pPr algn="l"/>
            <a:r>
              <a:rPr lang="en-US" sz="3200" b="1" i="0" u="none" strike="noStrike" baseline="0" dirty="0">
                <a:solidFill>
                  <a:srgbClr val="FF0000"/>
                </a:solidFill>
                <a:latin typeface="Times New Roman" panose="02020603050405020304" pitchFamily="18" charset="0"/>
                <a:cs typeface="Times New Roman" panose="02020603050405020304" pitchFamily="18" charset="0"/>
              </a:rPr>
              <a:t>Hepatitis E</a:t>
            </a:r>
          </a:p>
          <a:p>
            <a:pPr algn="l"/>
            <a:endParaRPr lang="en-US" sz="2800" b="0" i="0" u="none" strike="noStrike" baseline="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Hepatitis E virus (HEV) is an RNA virus that is now thought to be the</a:t>
            </a:r>
          </a:p>
          <a:p>
            <a:pPr algn="l"/>
            <a:r>
              <a:rPr lang="en-US" sz="2200" b="0" i="0" u="none" strike="noStrike" baseline="0" dirty="0">
                <a:latin typeface="Times New Roman" panose="02020603050405020304" pitchFamily="18" charset="0"/>
                <a:cs typeface="Times New Roman" panose="02020603050405020304" pitchFamily="18" charset="0"/>
              </a:rPr>
              <a:t>most common cause of acute viral hepatitis worldwide. </a:t>
            </a:r>
          </a:p>
          <a:p>
            <a:pPr algn="l"/>
            <a:endParaRPr lang="en-US" sz="220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Four major genotypes are described. Genotypes 1 and 2 exclusively infect humans via</a:t>
            </a:r>
          </a:p>
          <a:p>
            <a:pPr algn="l"/>
            <a:r>
              <a:rPr lang="en-US" sz="2200" b="0" i="0" u="none" strike="noStrike" baseline="0" dirty="0">
                <a:latin typeface="Times New Roman" panose="02020603050405020304" pitchFamily="18" charset="0"/>
                <a:cs typeface="Times New Roman" panose="02020603050405020304" pitchFamily="18" charset="0"/>
              </a:rPr>
              <a:t>the fecal–oral route and cause waterborne epidemics, mainly in Asia.</a:t>
            </a:r>
          </a:p>
          <a:p>
            <a:pPr algn="l"/>
            <a:endParaRPr lang="en-US" sz="2200" b="0" i="0" u="none" strike="noStrike" baseline="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Genotypes 3 and 4 are mostly zoonotic (in pigs, wild boars and deer) and are transmitted to humans through undercooked meat. </a:t>
            </a:r>
          </a:p>
          <a:p>
            <a:pPr algn="l"/>
            <a:endParaRPr lang="en-US" sz="2200" b="0" i="0" u="none" strike="noStrike" baseline="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HEV can rarely be transmitted by blood transfusion.</a:t>
            </a:r>
          </a:p>
          <a:p>
            <a:pPr algn="l"/>
            <a:endParaRPr lang="en-US" sz="2200" dirty="0">
              <a:latin typeface="Times New Roman" panose="02020603050405020304" pitchFamily="18" charset="0"/>
              <a:cs typeface="Times New Roman" panose="02020603050405020304" pitchFamily="18" charset="0"/>
            </a:endParaRPr>
          </a:p>
          <a:p>
            <a:pPr algn="l"/>
            <a:r>
              <a:rPr lang="en-US" sz="2200" b="0" i="0" u="none" strike="noStrike" baseline="0" dirty="0">
                <a:latin typeface="Times New Roman" panose="02020603050405020304" pitchFamily="18" charset="0"/>
                <a:cs typeface="Times New Roman" panose="02020603050405020304" pitchFamily="18" charset="0"/>
              </a:rPr>
              <a:t>HEV causes a self-limiting acute hepatitis that does not require any</a:t>
            </a:r>
          </a:p>
          <a:p>
            <a:pPr algn="l"/>
            <a:r>
              <a:rPr lang="en-US" sz="2200" b="0" i="0" u="none" strike="noStrike" baseline="0" dirty="0">
                <a:latin typeface="Times New Roman" panose="02020603050405020304" pitchFamily="18" charset="0"/>
                <a:cs typeface="Times New Roman" panose="02020603050405020304" pitchFamily="18" charset="0"/>
              </a:rPr>
              <a:t>specific treatment. </a:t>
            </a:r>
          </a:p>
          <a:p>
            <a:pPr algn="l"/>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34034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E96300AD-0ECF-4272-B79A-F0B0A0A3A920}"/>
              </a:ext>
            </a:extLst>
          </p:cNvPr>
          <p:cNvSpPr txBox="1"/>
          <p:nvPr/>
        </p:nvSpPr>
        <p:spPr>
          <a:xfrm>
            <a:off x="204826" y="285293"/>
            <a:ext cx="11038636" cy="5170646"/>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However, it can cause chronic hepatitis, progressing to cirrhosis, in immunocompromised patients, especially organ-transplant recipients.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This may require a reduction in the level of immunosuppression and/or treatment with ribavirin.</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Infection with genotype 1 or 2 virus during pregnancy carries a high risk of acute liver failure, which has a high mortality.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Hepatitis E also causes more severe disease in those with underlying cirrhosis, resulting in decompensation or acute-on-chronic liver failure.</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Diagnosis of acute infection is usually based on detection of anti-HEV IgM antibodies but it is possible to measure HEV RNA or capsid antigen in the blood and stool (especially in immunocompromised patients).</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6687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2" name="Rectangle 1">
            <a:extLst>
              <a:ext uri="{FF2B5EF4-FFF2-40B4-BE49-F238E27FC236}">
                <a16:creationId xmlns:a16="http://schemas.microsoft.com/office/drawing/2014/main" id="{06DCB26D-8768-4EDA-96B5-B81662473E9C}"/>
              </a:ext>
            </a:extLst>
          </p:cNvPr>
          <p:cNvSpPr/>
          <p:nvPr/>
        </p:nvSpPr>
        <p:spPr>
          <a:xfrm>
            <a:off x="1064830" y="2967335"/>
            <a:ext cx="10062370" cy="584775"/>
          </a:xfrm>
          <a:prstGeom prst="rect">
            <a:avLst/>
          </a:prstGeom>
          <a:noFill/>
        </p:spPr>
        <p:txBody>
          <a:bodyPr wrap="none" lIns="91440" tIns="45720" rIns="91440" bIns="45720">
            <a:spAutoFit/>
          </a:bodyPr>
          <a:lstStyle/>
          <a:p>
            <a:pPr algn="ctr"/>
            <a:r>
              <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What are the extra hepatic manifestation </a:t>
            </a:r>
            <a:r>
              <a:rPr lang="en-US" sz="3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of hepatitis B,C?</a:t>
            </a:r>
            <a:endParaRPr lang="en-US" sz="32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extLst>
      <p:ext uri="{BB962C8B-B14F-4D97-AF65-F5344CB8AC3E}">
        <p14:creationId xmlns:p14="http://schemas.microsoft.com/office/powerpoint/2010/main" val="14515238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0" y="0"/>
            <a:ext cx="12191998" cy="6858000"/>
          </a:xfrm>
          <a:prstGeom prst="rect">
            <a:avLst/>
          </a:prstGeom>
        </p:spPr>
      </p:pic>
      <p:sp>
        <p:nvSpPr>
          <p:cNvPr id="4" name="TextBox 3">
            <a:extLst>
              <a:ext uri="{FF2B5EF4-FFF2-40B4-BE49-F238E27FC236}">
                <a16:creationId xmlns:a16="http://schemas.microsoft.com/office/drawing/2014/main" id="{06359961-CE36-45E0-BD28-D430FF0AA775}"/>
              </a:ext>
            </a:extLst>
          </p:cNvPr>
          <p:cNvSpPr txBox="1"/>
          <p:nvPr/>
        </p:nvSpPr>
        <p:spPr>
          <a:xfrm>
            <a:off x="285294" y="448405"/>
            <a:ext cx="11731142" cy="6155531"/>
          </a:xfrm>
          <a:prstGeom prst="rect">
            <a:avLst/>
          </a:prstGeom>
          <a:noFill/>
        </p:spPr>
        <p:txBody>
          <a:bodyPr wrap="square">
            <a:spAutoFit/>
          </a:bodyPr>
          <a:lstStyle/>
          <a:p>
            <a:pPr algn="l"/>
            <a:endParaRPr lang="en-US" sz="3200" b="0" i="0" u="none" strike="noStrike" baseline="0" dirty="0">
              <a:latin typeface="p941_g_d0_f1377"/>
            </a:endParaRPr>
          </a:p>
          <a:p>
            <a:pPr algn="l"/>
            <a:endParaRPr lang="en-US" sz="3200" b="0" i="0" u="none" strike="noStrike" baseline="0" dirty="0">
              <a:latin typeface="p941_g_d0_f1377"/>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hepatitis A virus (HAV) belongs to the picornavirus group of enteroviruses.</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HAV is highly infectious and is spread by the fecal–oral route.</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Risk of infection is associated with a lack of safe water and poor</a:t>
            </a:r>
            <a:r>
              <a:rPr lang="en-US" sz="2200" dirty="0">
                <a:latin typeface="Times New Roman" panose="02020603050405020304" pitchFamily="18" charset="0"/>
                <a:cs typeface="Times New Roman" panose="02020603050405020304" pitchFamily="18" charset="0"/>
              </a:rPr>
              <a:t> </a:t>
            </a:r>
            <a:r>
              <a:rPr lang="en-US" sz="2200" b="0" i="0" u="none" strike="noStrike" baseline="0" dirty="0">
                <a:latin typeface="Times New Roman" panose="02020603050405020304" pitchFamily="18" charset="0"/>
                <a:cs typeface="Times New Roman" panose="02020603050405020304" pitchFamily="18" charset="0"/>
              </a:rPr>
              <a:t>sanitation.</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 occasional outbreaks, water and shellfish have been the vehicles of transmission.</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Infection may be asymptomatic or produce symptoms after an average incubation period of 28 days.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The likelihood of symptoms relates to age. </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Infected individuals excrete the virus in feces for about 2–3 weeks before the onset of symptoms and then for a further 2 weeks or so.</a:t>
            </a:r>
            <a:endParaRPr lang="en-US" sz="22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8BD07090-BD60-4879-9830-85673E0CD2DA}"/>
              </a:ext>
            </a:extLst>
          </p:cNvPr>
          <p:cNvSpPr/>
          <p:nvPr/>
        </p:nvSpPr>
        <p:spPr>
          <a:xfrm>
            <a:off x="285294" y="205802"/>
            <a:ext cx="351275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5400" b="1" i="0" u="none" strike="noStrike" cap="none" spc="0" baseline="0" dirty="0">
                <a:ln/>
                <a:solidFill>
                  <a:srgbClr val="FF0000"/>
                </a:solidFill>
                <a:effectLst/>
                <a:latin typeface="Times New Roman" panose="02020603050405020304" pitchFamily="18" charset="0"/>
                <a:cs typeface="Times New Roman" panose="02020603050405020304" pitchFamily="18" charset="0"/>
              </a:rPr>
              <a:t>Hepatitis A</a:t>
            </a:r>
            <a:endParaRPr lang="en-US" sz="5400" b="1" cap="none" spc="0" dirty="0">
              <a:ln/>
              <a:solidFill>
                <a:srgbClr val="FF0000"/>
              </a:solidFill>
              <a:effectLst/>
            </a:endParaRPr>
          </a:p>
        </p:txBody>
      </p:sp>
    </p:spTree>
    <p:extLst>
      <p:ext uri="{BB962C8B-B14F-4D97-AF65-F5344CB8AC3E}">
        <p14:creationId xmlns:p14="http://schemas.microsoft.com/office/powerpoint/2010/main" val="2284845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2" name="Rectangle 1">
            <a:extLst>
              <a:ext uri="{FF2B5EF4-FFF2-40B4-BE49-F238E27FC236}">
                <a16:creationId xmlns:a16="http://schemas.microsoft.com/office/drawing/2014/main" id="{A88D0C71-5793-4E93-BDF0-9200988ED4FB}"/>
              </a:ext>
            </a:extLst>
          </p:cNvPr>
          <p:cNvSpPr/>
          <p:nvPr/>
        </p:nvSpPr>
        <p:spPr>
          <a:xfrm>
            <a:off x="4039348" y="2630836"/>
            <a:ext cx="3089179" cy="923330"/>
          </a:xfrm>
          <a:prstGeom prst="rect">
            <a:avLst/>
          </a:prstGeom>
          <a:noFill/>
        </p:spPr>
        <p:txBody>
          <a:bodyPr wrap="none" lIns="91440" tIns="45720" rIns="91440" bIns="45720">
            <a:spAutoFit/>
          </a:bodyPr>
          <a:lstStyle/>
          <a:p>
            <a:pPr algn="ctr"/>
            <a:r>
              <a:rPr lang="en-US" sz="5400" b="0"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Thank you</a:t>
            </a:r>
          </a:p>
        </p:txBody>
      </p:sp>
    </p:spTree>
    <p:extLst>
      <p:ext uri="{BB962C8B-B14F-4D97-AF65-F5344CB8AC3E}">
        <p14:creationId xmlns:p14="http://schemas.microsoft.com/office/powerpoint/2010/main" val="18045268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0" y="0"/>
            <a:ext cx="12191998" cy="6858000"/>
          </a:xfrm>
          <a:prstGeom prst="rect">
            <a:avLst/>
          </a:prstGeom>
        </p:spPr>
      </p:pic>
      <p:sp>
        <p:nvSpPr>
          <p:cNvPr id="4" name="TextBox 3">
            <a:extLst>
              <a:ext uri="{FF2B5EF4-FFF2-40B4-BE49-F238E27FC236}">
                <a16:creationId xmlns:a16="http://schemas.microsoft.com/office/drawing/2014/main" id="{A41A2A11-C8ED-4789-BE5D-F32EDF01F9B5}"/>
              </a:ext>
            </a:extLst>
          </p:cNvPr>
          <p:cNvSpPr txBox="1"/>
          <p:nvPr/>
        </p:nvSpPr>
        <p:spPr>
          <a:xfrm>
            <a:off x="321869" y="997485"/>
            <a:ext cx="11745773" cy="3139321"/>
          </a:xfrm>
          <a:prstGeom prst="rect">
            <a:avLst/>
          </a:prstGeom>
          <a:noFill/>
        </p:spPr>
        <p:txBody>
          <a:bodyPr wrap="square">
            <a:spAutoFit/>
          </a:bodyPr>
          <a:lstStyle/>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chronic infection does not occur.</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Almost all cases will recover fully with lifelong immunity, but a very small proportion develop acute liver failure (0.1%) and may die.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Infection in patients with pre-existing chronic liver disease may cause serious or life-threatening disease.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 adults, a cholestatic phase with elevated ALP levels may complicate infection.</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73409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0" y="0"/>
            <a:ext cx="12191998" cy="6858000"/>
          </a:xfrm>
          <a:prstGeom prst="rect">
            <a:avLst/>
          </a:prstGeom>
        </p:spPr>
      </p:pic>
      <p:sp>
        <p:nvSpPr>
          <p:cNvPr id="4" name="TextBox 3">
            <a:extLst>
              <a:ext uri="{FF2B5EF4-FFF2-40B4-BE49-F238E27FC236}">
                <a16:creationId xmlns:a16="http://schemas.microsoft.com/office/drawing/2014/main" id="{1E1D9227-356E-4341-9BC7-8A937F6D8139}"/>
              </a:ext>
            </a:extLst>
          </p:cNvPr>
          <p:cNvSpPr txBox="1"/>
          <p:nvPr/>
        </p:nvSpPr>
        <p:spPr>
          <a:xfrm>
            <a:off x="285293" y="1399504"/>
            <a:ext cx="11631167" cy="4585871"/>
          </a:xfrm>
          <a:prstGeom prst="rect">
            <a:avLst/>
          </a:prstGeom>
          <a:noFill/>
        </p:spPr>
        <p:txBody>
          <a:bodyPr wrap="square">
            <a:spAutoFit/>
          </a:bodyPr>
          <a:lstStyle/>
          <a:p>
            <a:pPr algn="l"/>
            <a:r>
              <a:rPr lang="en-US" sz="2800" b="1" i="0" u="none" strike="noStrike" baseline="0" dirty="0">
                <a:solidFill>
                  <a:srgbClr val="FF0000"/>
                </a:solidFill>
                <a:latin typeface="Times New Roman" panose="02020603050405020304" pitchFamily="18" charset="0"/>
                <a:cs typeface="Times New Roman" panose="02020603050405020304" pitchFamily="18" charset="0"/>
              </a:rPr>
              <a:t>Investigations</a:t>
            </a:r>
          </a:p>
          <a:p>
            <a:pPr algn="l"/>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Diagnosis of HAV infection is based on antibody testing.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Only one HAV antigen has been found and infected people make an antibody to this antigen (anti-HAV).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Anti-HAV immunoglobulin (Ig) M antibody is detectable in the blood 5–10 days before the onset of symptoms and falls to low levels within about 3 months of recovery, so is diagnostic of acute HAV infection.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Anti-HAV IgG antibody persists for years after infection, and is a marker of previous HAV infection with resulting immunity.</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541346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475BE91D-0960-4713-88F8-EACA6223CA82}"/>
              </a:ext>
            </a:extLst>
          </p:cNvPr>
          <p:cNvSpPr txBox="1"/>
          <p:nvPr/>
        </p:nvSpPr>
        <p:spPr>
          <a:xfrm>
            <a:off x="477926" y="268069"/>
            <a:ext cx="11236147" cy="5909310"/>
          </a:xfrm>
          <a:prstGeom prst="rect">
            <a:avLst/>
          </a:prstGeom>
          <a:noFill/>
        </p:spPr>
        <p:txBody>
          <a:bodyPr wrap="square">
            <a:spAutoFit/>
          </a:bodyPr>
          <a:lstStyle/>
          <a:p>
            <a:pPr algn="l"/>
            <a:r>
              <a:rPr lang="en-US" sz="2400" b="1" i="0" u="none" strike="noStrike" baseline="0" dirty="0">
                <a:solidFill>
                  <a:srgbClr val="FF0000"/>
                </a:solidFill>
                <a:latin typeface="Times New Roman" panose="02020603050405020304" pitchFamily="18" charset="0"/>
                <a:cs typeface="Times New Roman" panose="02020603050405020304" pitchFamily="18" charset="0"/>
              </a:rPr>
              <a:t>Management</a:t>
            </a:r>
          </a:p>
          <a:p>
            <a:pPr algn="l"/>
            <a:endParaRPr lang="en-US" sz="24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Infection in the community is best prevented by improving social conditions, especially overcrowding and poor sanitation.</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Individuals can be given substantial protection from infection by active immunization with an inactivated virus vaccine. </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Immunization should be considered for those at particular risk, such as people travelling to endemic areas, close contacts of HAV-infected patients, older individuals, those with other major disease (including chronic liver disease) and perhaps pregnant women.</a:t>
            </a:r>
          </a:p>
          <a:p>
            <a:pPr marL="342900" indent="-342900" algn="l">
              <a:buFont typeface="Wingdings" panose="05000000000000000000" pitchFamily="2" charset="2"/>
              <a:buChar char="q"/>
            </a:pPr>
            <a:endParaRPr lang="en-US" sz="2200" b="0" i="0" u="none" strike="noStrike" baseline="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Immediate protection can also be provided by immune serum globulin if this is given soon after exposure to the virus.</a:t>
            </a:r>
          </a:p>
          <a:p>
            <a:pPr marL="342900" indent="-342900" algn="l">
              <a:buFont typeface="Wingdings" panose="05000000000000000000" pitchFamily="2" charset="2"/>
              <a:buChar char="q"/>
            </a:pPr>
            <a:endParaRPr lang="en-US" sz="22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200" b="0" i="0" u="none" strike="noStrike" baseline="0" dirty="0">
                <a:latin typeface="Times New Roman" panose="02020603050405020304" pitchFamily="18" charset="0"/>
                <a:cs typeface="Times New Roman" panose="02020603050405020304" pitchFamily="18" charset="0"/>
              </a:rPr>
              <a:t>Immediate protection can also be provided by immune serum globulin if this is given soon after exposure to the virus</a:t>
            </a:r>
            <a:r>
              <a:rPr lang="en-US" sz="1800" b="0" i="0" u="none" strike="noStrike" baseline="0" dirty="0">
                <a:latin typeface="p941_g_d0_f1375"/>
              </a:rPr>
              <a:t>.</a:t>
            </a:r>
            <a:endParaRPr lang="en-US"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522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5" name="TextBox 4">
            <a:extLst>
              <a:ext uri="{FF2B5EF4-FFF2-40B4-BE49-F238E27FC236}">
                <a16:creationId xmlns:a16="http://schemas.microsoft.com/office/drawing/2014/main" id="{5BB177A5-A5DD-4F35-AB12-859E45AAB0A5}"/>
              </a:ext>
            </a:extLst>
          </p:cNvPr>
          <p:cNvSpPr txBox="1"/>
          <p:nvPr/>
        </p:nvSpPr>
        <p:spPr>
          <a:xfrm>
            <a:off x="263042" y="225089"/>
            <a:ext cx="11636654" cy="6155531"/>
          </a:xfrm>
          <a:prstGeom prst="rect">
            <a:avLst/>
          </a:prstGeom>
          <a:noFill/>
        </p:spPr>
        <p:txBody>
          <a:bodyPr wrap="square">
            <a:spAutoFit/>
          </a:bodyPr>
          <a:lstStyle/>
          <a:p>
            <a:pPr algn="l"/>
            <a:r>
              <a:rPr lang="en-US" sz="3200" b="1" i="0" u="none" strike="noStrike" baseline="0" dirty="0">
                <a:solidFill>
                  <a:srgbClr val="FF0000"/>
                </a:solidFill>
                <a:latin typeface="Times New Roman" panose="02020603050405020304" pitchFamily="18" charset="0"/>
                <a:cs typeface="Times New Roman" panose="02020603050405020304" pitchFamily="18" charset="0"/>
              </a:rPr>
              <a:t>Hepatitis B</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The hepatitis B virus (HBV) consists of a core containing DNA and a DNA polymerase enzyme needed for virus replication.</a:t>
            </a:r>
          </a:p>
          <a:p>
            <a:pPr marL="342900" indent="-342900" algn="l">
              <a:buFont typeface="Wingdings" panose="05000000000000000000" pitchFamily="2" charset="2"/>
              <a:buChar char="q"/>
            </a:pPr>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Hepatitis B is one of the most common causes of chronic liver disease and hepatocellular carcinoma worldwide.</a:t>
            </a:r>
          </a:p>
          <a:p>
            <a:pPr marL="342900" indent="-342900" algn="l">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latin typeface="Times New Roman" panose="02020603050405020304" pitchFamily="18" charset="0"/>
                <a:cs typeface="Times New Roman" panose="02020603050405020304" pitchFamily="18" charset="0"/>
              </a:rPr>
              <a:t>Hepatitis B can cause acute or chronic infection. The risk of developing chronic HBV infection depends on the source and timing of exposure. </a:t>
            </a:r>
          </a:p>
          <a:p>
            <a:pPr marL="342900" indent="-342900" algn="l">
              <a:buFont typeface="Wingdings" panose="05000000000000000000" pitchFamily="2" charset="2"/>
              <a:buChar char="q"/>
            </a:pPr>
            <a:endParaRPr lang="en-US" sz="2000" dirty="0">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Chronic hepatitis can lead to cirrhosis or hepatocellular carcinoma, usually after decades of infection.</a:t>
            </a:r>
          </a:p>
          <a:p>
            <a:pPr marL="342900" indent="-342900" algn="l">
              <a:buFont typeface="Wingdings" panose="05000000000000000000" pitchFamily="2" charset="2"/>
              <a:buChar char="q"/>
            </a:pPr>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Chronic HBV infection is a dynamic process that can be divided into five phases. </a:t>
            </a:r>
          </a:p>
          <a:p>
            <a:pPr marL="342900" indent="-342900" algn="l">
              <a:buFont typeface="Wingdings" panose="05000000000000000000" pitchFamily="2" charset="2"/>
              <a:buChar char="q"/>
            </a:pPr>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These</a:t>
            </a:r>
            <a:r>
              <a:rPr lang="en-US" sz="2000" dirty="0">
                <a:solidFill>
                  <a:srgbClr val="000000"/>
                </a:solidFill>
                <a:latin typeface="Times New Roman" panose="02020603050405020304" pitchFamily="18" charset="0"/>
                <a:cs typeface="Times New Roman" panose="02020603050405020304" pitchFamily="18" charset="0"/>
              </a:rPr>
              <a:t> </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are not necessarily strictly sequential, however, and not all patients will go through all phases.</a:t>
            </a:r>
          </a:p>
          <a:p>
            <a:pPr marL="342900" indent="-342900" algn="l">
              <a:buFont typeface="Wingdings" panose="05000000000000000000" pitchFamily="2" charset="2"/>
              <a:buChar char="q"/>
            </a:pPr>
            <a:endParaRPr lang="en-US" sz="2000" b="0" i="0" u="none" strike="noStrike" baseline="0" dirty="0">
              <a:solidFill>
                <a:srgbClr val="000000"/>
              </a:solidFill>
              <a:latin typeface="Times New Roman" panose="02020603050405020304" pitchFamily="18" charset="0"/>
              <a:cs typeface="Times New Roman" panose="02020603050405020304" pitchFamily="18" charset="0"/>
            </a:endParaRPr>
          </a:p>
          <a:p>
            <a:pPr marL="342900" indent="-342900" algn="l">
              <a:buFont typeface="Wingdings" panose="05000000000000000000" pitchFamily="2" charset="2"/>
              <a:buChar char="q"/>
            </a:pPr>
            <a:r>
              <a:rPr lang="en-US" sz="2000" b="0" i="0" u="none" strike="noStrike" baseline="0" dirty="0">
                <a:solidFill>
                  <a:srgbClr val="000000"/>
                </a:solidFill>
                <a:latin typeface="Times New Roman" panose="02020603050405020304" pitchFamily="18" charset="0"/>
                <a:cs typeface="Times New Roman" panose="02020603050405020304" pitchFamily="18" charset="0"/>
              </a:rPr>
              <a:t>Phases are considered as either ‘infection’ where circulating HBsAg is detectable but is not resulting in any current liver injury, or ‘hepatitis’ where this is accompanied by liver inflammation and </a:t>
            </a:r>
            <a:r>
              <a:rPr lang="en-US" sz="2000" dirty="0">
                <a:solidFill>
                  <a:srgbClr val="000000"/>
                </a:solidFill>
                <a:latin typeface="Times New Roman" panose="02020603050405020304" pitchFamily="18" charset="0"/>
                <a:cs typeface="Times New Roman" panose="02020603050405020304" pitchFamily="18" charset="0"/>
              </a:rPr>
              <a:t>fi</a:t>
            </a:r>
            <a:r>
              <a:rPr lang="en-US" sz="2000" b="0" i="0" u="none" strike="noStrike" baseline="0" dirty="0">
                <a:solidFill>
                  <a:srgbClr val="000000"/>
                </a:solidFill>
                <a:latin typeface="Times New Roman" panose="02020603050405020304" pitchFamily="18" charset="0"/>
                <a:cs typeface="Times New Roman" panose="02020603050405020304" pitchFamily="18" charset="0"/>
              </a:rPr>
              <a:t>brosis.</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5169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sp>
        <p:nvSpPr>
          <p:cNvPr id="4" name="TextBox 3">
            <a:extLst>
              <a:ext uri="{FF2B5EF4-FFF2-40B4-BE49-F238E27FC236}">
                <a16:creationId xmlns:a16="http://schemas.microsoft.com/office/drawing/2014/main" id="{76E3EC0F-6DDA-4FD2-A52D-9EAD47B31735}"/>
              </a:ext>
            </a:extLst>
          </p:cNvPr>
          <p:cNvSpPr txBox="1"/>
          <p:nvPr/>
        </p:nvSpPr>
        <p:spPr>
          <a:xfrm>
            <a:off x="687628" y="1182231"/>
            <a:ext cx="10475367" cy="4555093"/>
          </a:xfrm>
          <a:prstGeom prst="rect">
            <a:avLst/>
          </a:prstGeom>
          <a:noFill/>
        </p:spPr>
        <p:txBody>
          <a:bodyPr wrap="square">
            <a:spAutoFit/>
          </a:bodyPr>
          <a:lstStyle/>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Vertical transmission</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200" b="0" i="0" u="none" strike="noStrike" baseline="0" dirty="0">
                <a:solidFill>
                  <a:srgbClr val="000000"/>
                </a:solidFill>
                <a:latin typeface="Times New Roman" panose="02020603050405020304" pitchFamily="18" charset="0"/>
                <a:cs typeface="Times New Roman" panose="02020603050405020304" pitchFamily="18" charset="0"/>
              </a:rPr>
              <a:t>Hepatitis B surface antigen (HBsAg)-positive mother (especially if e-antigen positive)</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400" b="1" i="0" u="none" strike="noStrike" baseline="0" dirty="0">
                <a:solidFill>
                  <a:srgbClr val="00B0F0"/>
                </a:solidFill>
                <a:latin typeface="Times New Roman" panose="02020603050405020304" pitchFamily="18" charset="0"/>
                <a:cs typeface="Times New Roman" panose="02020603050405020304" pitchFamily="18" charset="0"/>
              </a:rPr>
              <a:t>Horizontal transmission</a:t>
            </a:r>
          </a:p>
          <a:p>
            <a:pPr algn="l"/>
            <a:endParaRPr lang="en-US" sz="2200" b="0" i="0" u="none" strike="noStrike" baseline="0" dirty="0">
              <a:solidFill>
                <a:srgbClr val="000000"/>
              </a:solidFill>
              <a:latin typeface="Times New Roman" panose="02020603050405020304" pitchFamily="18" charset="0"/>
              <a:cs typeface="Times New Roman" panose="02020603050405020304" pitchFamily="18" charset="0"/>
            </a:endParaRP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Sexual transmission</a:t>
            </a: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Intravenous drug use</a:t>
            </a: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Infected unscreened blood products</a:t>
            </a: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Tattoos/acupuncture needles</a:t>
            </a: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Needlestick injury</a:t>
            </a: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Sharing toothbrush/razor</a:t>
            </a:r>
          </a:p>
          <a:p>
            <a:pPr algn="l"/>
            <a:r>
              <a:rPr lang="en-US" sz="2200" b="0" i="0" u="none" strike="noStrike" baseline="0" dirty="0">
                <a:solidFill>
                  <a:srgbClr val="118AAC"/>
                </a:solidFill>
                <a:latin typeface="Times New Roman" panose="02020603050405020304" pitchFamily="18" charset="0"/>
                <a:cs typeface="Times New Roman" panose="02020603050405020304" pitchFamily="18" charset="0"/>
              </a:rPr>
              <a:t> </a:t>
            </a:r>
            <a:r>
              <a:rPr lang="en-US" sz="2200" b="0" i="0" u="none" strike="noStrike" baseline="0" dirty="0">
                <a:solidFill>
                  <a:srgbClr val="000000"/>
                </a:solidFill>
                <a:latin typeface="Times New Roman" panose="02020603050405020304" pitchFamily="18" charset="0"/>
                <a:cs typeface="Times New Roman" panose="02020603050405020304" pitchFamily="18" charset="0"/>
              </a:rPr>
              <a:t>Close living quarters/playground play</a:t>
            </a:r>
            <a:endParaRPr lang="en-US" sz="2200"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3474E5D6-72F1-4130-AD87-853FD1E5BB26}"/>
              </a:ext>
            </a:extLst>
          </p:cNvPr>
          <p:cNvSpPr txBox="1"/>
          <p:nvPr/>
        </p:nvSpPr>
        <p:spPr>
          <a:xfrm>
            <a:off x="687628" y="228642"/>
            <a:ext cx="9056218" cy="523220"/>
          </a:xfrm>
          <a:prstGeom prst="rect">
            <a:avLst/>
          </a:prstGeom>
          <a:noFill/>
        </p:spPr>
        <p:txBody>
          <a:bodyPr wrap="square">
            <a:spAutoFit/>
          </a:bodyPr>
          <a:lstStyle/>
          <a:p>
            <a:r>
              <a:rPr lang="en-US" sz="2800" b="1" i="0" u="none" strike="noStrike" baseline="0" dirty="0">
                <a:solidFill>
                  <a:srgbClr val="FF0000"/>
                </a:solidFill>
                <a:latin typeface="Times New Roman" panose="02020603050405020304" pitchFamily="18" charset="0"/>
                <a:cs typeface="Times New Roman" panose="02020603050405020304" pitchFamily="18" charset="0"/>
              </a:rPr>
              <a:t>Risk factors for the acquisition of hepatitis B infection</a:t>
            </a:r>
            <a:endParaRPr lang="en-US" sz="28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66770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88B1A6-94E5-4D4A-B998-B291CE7B08B7}"/>
              </a:ext>
            </a:extLst>
          </p:cNvPr>
          <p:cNvPicPr>
            <a:picLocks noChangeAspect="1"/>
          </p:cNvPicPr>
          <p:nvPr/>
        </p:nvPicPr>
        <p:blipFill>
          <a:blip r:embed="rId2">
            <a:alphaModFix amt="20000"/>
            <a:extLst>
              <a:ext uri="{BEBA8EAE-BF5A-486C-A8C5-ECC9F3942E4B}">
                <a14:imgProps xmlns:a14="http://schemas.microsoft.com/office/drawing/2010/main">
                  <a14:imgLayer r:embed="rId3">
                    <a14:imgEffect>
                      <a14:artisticTexturizer/>
                    </a14:imgEffect>
                  </a14:imgLayer>
                </a14:imgProps>
              </a:ext>
              <a:ext uri="{28A0092B-C50C-407E-A947-70E740481C1C}">
                <a14:useLocalDpi xmlns:a14="http://schemas.microsoft.com/office/drawing/2010/main" val="0"/>
              </a:ext>
            </a:extLst>
          </a:blip>
          <a:stretch>
            <a:fillRect/>
          </a:stretch>
        </p:blipFill>
        <p:spPr>
          <a:xfrm flipH="1">
            <a:off x="-14630" y="0"/>
            <a:ext cx="12191998" cy="6858000"/>
          </a:xfrm>
          <a:prstGeom prst="rect">
            <a:avLst/>
          </a:prstGeom>
        </p:spPr>
      </p:pic>
      <p:pic>
        <p:nvPicPr>
          <p:cNvPr id="4" name="Picture 3">
            <a:extLst>
              <a:ext uri="{FF2B5EF4-FFF2-40B4-BE49-F238E27FC236}">
                <a16:creationId xmlns:a16="http://schemas.microsoft.com/office/drawing/2014/main" id="{03E8AC12-E8E6-473F-8262-2535BB78C8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7706" y="475488"/>
            <a:ext cx="11250777" cy="5266944"/>
          </a:xfrm>
          <a:prstGeom prst="rect">
            <a:avLst/>
          </a:prstGeom>
        </p:spPr>
      </p:pic>
    </p:spTree>
    <p:extLst>
      <p:ext uri="{BB962C8B-B14F-4D97-AF65-F5344CB8AC3E}">
        <p14:creationId xmlns:p14="http://schemas.microsoft.com/office/powerpoint/2010/main" val="41464939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2809</Words>
  <Application>Microsoft Office PowerPoint</Application>
  <PresentationFormat>Widescreen</PresentationFormat>
  <Paragraphs>298</Paragraphs>
  <Slides>30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p940_g_d0_f1377</vt:lpstr>
      <vt:lpstr>p941_g_d0_f1375</vt:lpstr>
      <vt:lpstr>p941_g_d0_f1377</vt:lpstr>
      <vt:lpstr>p946_g_d0_f1387</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Mohammed Adel</dc:creator>
  <cp:lastModifiedBy>Mohammed Adel</cp:lastModifiedBy>
  <cp:revision>3</cp:revision>
  <dcterms:created xsi:type="dcterms:W3CDTF">2024-08-14T14:33:06Z</dcterms:created>
  <dcterms:modified xsi:type="dcterms:W3CDTF">2024-08-31T21:37:59Z</dcterms:modified>
</cp:coreProperties>
</file>